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60" r:id="rId5"/>
  </p:sldMasterIdLst>
  <p:notesMasterIdLst>
    <p:notesMasterId r:id="rId21"/>
  </p:notesMasterIdLst>
  <p:handoutMasterIdLst>
    <p:handoutMasterId r:id="rId22"/>
  </p:handoutMasterIdLst>
  <p:sldIdLst>
    <p:sldId id="256" r:id="rId6"/>
    <p:sldId id="288" r:id="rId7"/>
    <p:sldId id="289" r:id="rId8"/>
    <p:sldId id="290" r:id="rId9"/>
    <p:sldId id="302" r:id="rId10"/>
    <p:sldId id="291" r:id="rId11"/>
    <p:sldId id="292" r:id="rId12"/>
    <p:sldId id="293" r:id="rId13"/>
    <p:sldId id="294" r:id="rId14"/>
    <p:sldId id="295" r:id="rId15"/>
    <p:sldId id="297" r:id="rId16"/>
    <p:sldId id="300" r:id="rId17"/>
    <p:sldId id="298" r:id="rId18"/>
    <p:sldId id="299" r:id="rId19"/>
    <p:sldId id="28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28" userDrawn="1">
          <p15:clr>
            <a:srgbClr val="A4A3A4"/>
          </p15:clr>
        </p15:guide>
        <p15:guide id="2" pos="3864" userDrawn="1">
          <p15:clr>
            <a:srgbClr val="A4A3A4"/>
          </p15:clr>
        </p15:guide>
        <p15:guide id="3" pos="7512" userDrawn="1">
          <p15:clr>
            <a:srgbClr val="A4A3A4"/>
          </p15:clr>
        </p15:guide>
        <p15:guide id="4" pos="144" userDrawn="1">
          <p15:clr>
            <a:srgbClr val="A4A3A4"/>
          </p15:clr>
        </p15:guide>
        <p15:guide id="5" orient="horz" pos="624" userDrawn="1">
          <p15:clr>
            <a:srgbClr val="A4A3A4"/>
          </p15:clr>
        </p15:guide>
        <p15:guide id="6" orient="horz" pos="405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548" autoAdjust="0"/>
    <p:restoredTop sz="94652" autoAdjust="0"/>
  </p:normalViewPr>
  <p:slideViewPr>
    <p:cSldViewPr snapToGrid="0" showGuides="1">
      <p:cViewPr>
        <p:scale>
          <a:sx n="75" d="100"/>
          <a:sy n="75" d="100"/>
        </p:scale>
        <p:origin x="739" y="480"/>
      </p:cViewPr>
      <p:guideLst>
        <p:guide orient="horz" pos="2328"/>
        <p:guide pos="3864"/>
        <p:guide pos="7512"/>
        <p:guide pos="144"/>
        <p:guide orient="horz" pos="624"/>
        <p:guide orient="horz" pos="4056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handoutMaster" Target="handoutMasters/handout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weta Tapkire" userId="afbc73b5b45aaa7a" providerId="LiveId" clId="{D610F29D-C0A8-4F46-BFF3-7168C1F78C27}"/>
    <pc:docChg chg="custSel modSld">
      <pc:chgData name="Shweta Tapkire" userId="afbc73b5b45aaa7a" providerId="LiveId" clId="{D610F29D-C0A8-4F46-BFF3-7168C1F78C27}" dt="2024-03-22T10:32:56.252" v="7" actId="255"/>
      <pc:docMkLst>
        <pc:docMk/>
      </pc:docMkLst>
      <pc:sldChg chg="addSp delSp modSp mod">
        <pc:chgData name="Shweta Tapkire" userId="afbc73b5b45aaa7a" providerId="LiveId" clId="{D610F29D-C0A8-4F46-BFF3-7168C1F78C27}" dt="2024-03-22T10:32:56.252" v="7" actId="255"/>
        <pc:sldMkLst>
          <pc:docMk/>
          <pc:sldMk cId="4285329230" sldId="298"/>
        </pc:sldMkLst>
        <pc:spChg chg="mod">
          <ac:chgData name="Shweta Tapkire" userId="afbc73b5b45aaa7a" providerId="LiveId" clId="{D610F29D-C0A8-4F46-BFF3-7168C1F78C27}" dt="2024-03-22T10:32:56.252" v="7" actId="255"/>
          <ac:spMkLst>
            <pc:docMk/>
            <pc:sldMk cId="4285329230" sldId="298"/>
            <ac:spMk id="2" creationId="{34D14B6F-8F03-5AB9-6520-F8A5F4B181C2}"/>
          </ac:spMkLst>
        </pc:spChg>
        <pc:spChg chg="add del mod">
          <ac:chgData name="Shweta Tapkire" userId="afbc73b5b45aaa7a" providerId="LiveId" clId="{D610F29D-C0A8-4F46-BFF3-7168C1F78C27}" dt="2024-03-22T10:32:31.464" v="1" actId="931"/>
          <ac:spMkLst>
            <pc:docMk/>
            <pc:sldMk cId="4285329230" sldId="298"/>
            <ac:spMk id="7" creationId="{30772845-3D3F-A92B-BDCF-8C14673B6755}"/>
          </ac:spMkLst>
        </pc:spChg>
        <pc:picChg chg="del">
          <ac:chgData name="Shweta Tapkire" userId="afbc73b5b45aaa7a" providerId="LiveId" clId="{D610F29D-C0A8-4F46-BFF3-7168C1F78C27}" dt="2024-03-22T10:31:59.262" v="0" actId="21"/>
          <ac:picMkLst>
            <pc:docMk/>
            <pc:sldMk cId="4285329230" sldId="298"/>
            <ac:picMk id="5" creationId="{62F5CE12-2FE5-2EC9-2FE2-46C65FB85BAB}"/>
          </ac:picMkLst>
        </pc:picChg>
        <pc:picChg chg="add mod">
          <ac:chgData name="Shweta Tapkire" userId="afbc73b5b45aaa7a" providerId="LiveId" clId="{D610F29D-C0A8-4F46-BFF3-7168C1F78C27}" dt="2024-03-22T10:32:46.443" v="6" actId="14100"/>
          <ac:picMkLst>
            <pc:docMk/>
            <pc:sldMk cId="4285329230" sldId="298"/>
            <ac:picMk id="9" creationId="{C3B1E266-B3BC-1599-8559-B93567294F31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D:\All%20Datasets%20And%20Projects\Final%20ZA%20Project.xlsx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All%20Datasets%20And%20Projects\Final%20ZA%20Project.xlsx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D:\All%20Datasets%20And%20Projects\Final%20ZA%20Project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D:\All%20Datasets%20And%20Projects\Final%20ZA%20Project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D:\All%20Datasets%20And%20Projects\Final%20ZA%20Project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D:\All%20Datasets%20And%20Projects\Final%20ZA%20Project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D:\All%20Datasets%20And%20Projects\Final%20ZA%20Project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D:\All%20Datasets%20And%20Projects\Final%20ZA%20Project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D:\All%20Datasets%20And%20Projects\Final%20ZA%20Project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D:\All%20Datasets%20And%20Projects\Final%20ZA%20Project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[Final ZA Project.xlsx]No Of Restaurants City&amp;Country!PivotTable1</c:name>
    <c:fmtId val="5"/>
  </c:pivotSource>
  <c:chart>
    <c:title>
      <c:tx>
        <c:rich>
          <a:bodyPr rot="0" spcFirstLastPara="1" vertOverflow="ellipsis" vert="horz" wrap="square" anchor="ctr" anchorCtr="1"/>
          <a:lstStyle/>
          <a:p>
            <a:pPr lvl="1" algn="l" rtl="0">
              <a:defRPr sz="1400" b="0" i="0" u="none" strike="noStrike" kern="1200" spc="0" baseline="0">
                <a:solidFill>
                  <a:srgbClr val="000000">
                    <a:lumMod val="65000"/>
                    <a:lumOff val="35000"/>
                  </a:srgbClr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tx1"/>
                </a:solidFill>
              </a:rPr>
              <a:t>Restaurants By Countries</a:t>
            </a:r>
          </a:p>
        </c:rich>
      </c:tx>
      <c:layout>
        <c:manualLayout>
          <c:xMode val="edge"/>
          <c:yMode val="edge"/>
          <c:x val="0.28784011373578305"/>
          <c:y val="3.53899072582400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lvl="1" algn="l" rtl="0">
            <a:defRPr sz="1400" b="0" i="0" u="none" strike="noStrike" kern="1200" spc="0" baseline="0">
              <a:solidFill>
                <a:srgbClr val="000000">
                  <a:lumMod val="65000"/>
                  <a:lumOff val="35000"/>
                </a:srgb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9.0629702537182846E-2"/>
          <c:y val="0.16199730047459399"/>
          <c:w val="0.77219510061242347"/>
          <c:h val="0.4851559193625636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'No Of Restaurants City&amp;Country'!$C$3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'No Of Restaurants City&amp;Country'!$B$4:$B$15</c:f>
              <c:strCache>
                <c:ptCount val="11"/>
                <c:pt idx="0">
                  <c:v>Australia</c:v>
                </c:pt>
                <c:pt idx="1">
                  <c:v>Brazil</c:v>
                </c:pt>
                <c:pt idx="2">
                  <c:v>India</c:v>
                </c:pt>
                <c:pt idx="3">
                  <c:v>Phillipines</c:v>
                </c:pt>
                <c:pt idx="4">
                  <c:v>Qatar</c:v>
                </c:pt>
                <c:pt idx="5">
                  <c:v>Singapore</c:v>
                </c:pt>
                <c:pt idx="6">
                  <c:v>Sri lanka</c:v>
                </c:pt>
                <c:pt idx="7">
                  <c:v>Turkey</c:v>
                </c:pt>
                <c:pt idx="8">
                  <c:v>United Arab Emirates</c:v>
                </c:pt>
                <c:pt idx="9">
                  <c:v>United Kingdom</c:v>
                </c:pt>
                <c:pt idx="10">
                  <c:v>United States</c:v>
                </c:pt>
              </c:strCache>
            </c:strRef>
          </c:cat>
          <c:val>
            <c:numRef>
              <c:f>'No Of Restaurants City&amp;Country'!$C$4:$C$15</c:f>
              <c:numCache>
                <c:formatCode>General</c:formatCode>
                <c:ptCount val="11"/>
                <c:pt idx="0">
                  <c:v>3</c:v>
                </c:pt>
                <c:pt idx="1">
                  <c:v>3</c:v>
                </c:pt>
                <c:pt idx="2">
                  <c:v>502</c:v>
                </c:pt>
                <c:pt idx="3">
                  <c:v>2</c:v>
                </c:pt>
                <c:pt idx="4">
                  <c:v>1</c:v>
                </c:pt>
                <c:pt idx="5">
                  <c:v>1</c:v>
                </c:pt>
                <c:pt idx="6">
                  <c:v>4</c:v>
                </c:pt>
                <c:pt idx="7">
                  <c:v>2</c:v>
                </c:pt>
                <c:pt idx="8">
                  <c:v>4</c:v>
                </c:pt>
                <c:pt idx="9">
                  <c:v>4</c:v>
                </c:pt>
                <c:pt idx="10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5F7-46F1-86CC-C6EA2C4192A3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646218624"/>
        <c:axId val="1646220544"/>
      </c:barChart>
      <c:catAx>
        <c:axId val="16462186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46220544"/>
        <c:crosses val="autoZero"/>
        <c:auto val="1"/>
        <c:lblAlgn val="ctr"/>
        <c:lblOffset val="100"/>
        <c:noMultiLvlLbl val="0"/>
      </c:catAx>
      <c:valAx>
        <c:axId val="164622054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462186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[Final ZA Project.xlsx]10th!PivotTable1</c:name>
    <c:fmtId val="8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tx1"/>
                </a:solidFill>
              </a:rPr>
              <a:t>Is Delivering Now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3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4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6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</c:pivotFmts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'10th'!$R$2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469F-4F06-AFC7-7A245136E1BF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469F-4F06-AFC7-7A245136E1BF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'10th'!$Q$3:$Q$5</c:f>
              <c:strCache>
                <c:ptCount val="2"/>
                <c:pt idx="0">
                  <c:v>No</c:v>
                </c:pt>
                <c:pt idx="1">
                  <c:v>Yes</c:v>
                </c:pt>
              </c:strCache>
            </c:strRef>
          </c:cat>
          <c:val>
            <c:numRef>
              <c:f>'10th'!$R$3:$R$5</c:f>
              <c:numCache>
                <c:formatCode>General</c:formatCode>
                <c:ptCount val="2"/>
                <c:pt idx="0">
                  <c:v>9517</c:v>
                </c:pt>
                <c:pt idx="1">
                  <c:v>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469F-4F06-AFC7-7A245136E1BF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[Final ZA Project.xlsx]10th!PivotTable7</c:name>
    <c:fmtId val="8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>
                <a:solidFill>
                  <a:schemeClr val="tx1"/>
                </a:solidFill>
              </a:rPr>
              <a:t>Restaurants By Ratings</a:t>
            </a:r>
          </a:p>
        </c:rich>
      </c:tx>
      <c:layout>
        <c:manualLayout>
          <c:xMode val="edge"/>
          <c:yMode val="edge"/>
          <c:x val="0.42466478374985733"/>
          <c:y val="2.006450038310205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'10th'!$R$14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'10th'!$Q$15:$Q$48</c:f>
              <c:strCache>
                <c:ptCount val="33"/>
                <c:pt idx="0">
                  <c:v>1</c:v>
                </c:pt>
                <c:pt idx="1">
                  <c:v>1.8</c:v>
                </c:pt>
                <c:pt idx="2">
                  <c:v>1.9</c:v>
                </c:pt>
                <c:pt idx="3">
                  <c:v>2</c:v>
                </c:pt>
                <c:pt idx="4">
                  <c:v>2.1</c:v>
                </c:pt>
                <c:pt idx="5">
                  <c:v>2.2</c:v>
                </c:pt>
                <c:pt idx="6">
                  <c:v>2.3</c:v>
                </c:pt>
                <c:pt idx="7">
                  <c:v>2.4</c:v>
                </c:pt>
                <c:pt idx="8">
                  <c:v>2.5</c:v>
                </c:pt>
                <c:pt idx="9">
                  <c:v>2.6</c:v>
                </c:pt>
                <c:pt idx="10">
                  <c:v>2.7</c:v>
                </c:pt>
                <c:pt idx="11">
                  <c:v>2.8</c:v>
                </c:pt>
                <c:pt idx="12">
                  <c:v>2.9</c:v>
                </c:pt>
                <c:pt idx="13">
                  <c:v>3</c:v>
                </c:pt>
                <c:pt idx="14">
                  <c:v>3.1</c:v>
                </c:pt>
                <c:pt idx="15">
                  <c:v>3.2</c:v>
                </c:pt>
                <c:pt idx="16">
                  <c:v>3.3</c:v>
                </c:pt>
                <c:pt idx="17">
                  <c:v>3.4</c:v>
                </c:pt>
                <c:pt idx="18">
                  <c:v>3.5</c:v>
                </c:pt>
                <c:pt idx="19">
                  <c:v>3.6</c:v>
                </c:pt>
                <c:pt idx="20">
                  <c:v>3.7</c:v>
                </c:pt>
                <c:pt idx="21">
                  <c:v>3.8</c:v>
                </c:pt>
                <c:pt idx="22">
                  <c:v>3.9</c:v>
                </c:pt>
                <c:pt idx="23">
                  <c:v>4</c:v>
                </c:pt>
                <c:pt idx="24">
                  <c:v>4.1</c:v>
                </c:pt>
                <c:pt idx="25">
                  <c:v>4.2</c:v>
                </c:pt>
                <c:pt idx="26">
                  <c:v>4.3</c:v>
                </c:pt>
                <c:pt idx="27">
                  <c:v>4.4</c:v>
                </c:pt>
                <c:pt idx="28">
                  <c:v>4.5</c:v>
                </c:pt>
                <c:pt idx="29">
                  <c:v>4.6</c:v>
                </c:pt>
                <c:pt idx="30">
                  <c:v>4.7</c:v>
                </c:pt>
                <c:pt idx="31">
                  <c:v>4.8</c:v>
                </c:pt>
                <c:pt idx="32">
                  <c:v>4.9</c:v>
                </c:pt>
              </c:strCache>
            </c:strRef>
          </c:cat>
          <c:val>
            <c:numRef>
              <c:f>'10th'!$R$15:$R$48</c:f>
              <c:numCache>
                <c:formatCode>General</c:formatCode>
                <c:ptCount val="33"/>
                <c:pt idx="0">
                  <c:v>2148</c:v>
                </c:pt>
                <c:pt idx="1">
                  <c:v>1</c:v>
                </c:pt>
                <c:pt idx="2">
                  <c:v>2</c:v>
                </c:pt>
                <c:pt idx="3">
                  <c:v>7</c:v>
                </c:pt>
                <c:pt idx="4">
                  <c:v>15</c:v>
                </c:pt>
                <c:pt idx="5">
                  <c:v>27</c:v>
                </c:pt>
                <c:pt idx="6">
                  <c:v>47</c:v>
                </c:pt>
                <c:pt idx="7">
                  <c:v>87</c:v>
                </c:pt>
                <c:pt idx="8">
                  <c:v>110</c:v>
                </c:pt>
                <c:pt idx="9">
                  <c:v>191</c:v>
                </c:pt>
                <c:pt idx="10">
                  <c:v>250</c:v>
                </c:pt>
                <c:pt idx="11">
                  <c:v>315</c:v>
                </c:pt>
                <c:pt idx="12">
                  <c:v>381</c:v>
                </c:pt>
                <c:pt idx="13">
                  <c:v>468</c:v>
                </c:pt>
                <c:pt idx="14">
                  <c:v>519</c:v>
                </c:pt>
                <c:pt idx="15">
                  <c:v>522</c:v>
                </c:pt>
                <c:pt idx="16">
                  <c:v>483</c:v>
                </c:pt>
                <c:pt idx="17">
                  <c:v>498</c:v>
                </c:pt>
                <c:pt idx="18">
                  <c:v>480</c:v>
                </c:pt>
                <c:pt idx="19">
                  <c:v>458</c:v>
                </c:pt>
                <c:pt idx="20">
                  <c:v>427</c:v>
                </c:pt>
                <c:pt idx="21">
                  <c:v>400</c:v>
                </c:pt>
                <c:pt idx="22">
                  <c:v>335</c:v>
                </c:pt>
                <c:pt idx="23">
                  <c:v>266</c:v>
                </c:pt>
                <c:pt idx="24">
                  <c:v>274</c:v>
                </c:pt>
                <c:pt idx="25">
                  <c:v>221</c:v>
                </c:pt>
                <c:pt idx="26">
                  <c:v>174</c:v>
                </c:pt>
                <c:pt idx="27">
                  <c:v>144</c:v>
                </c:pt>
                <c:pt idx="28">
                  <c:v>95</c:v>
                </c:pt>
                <c:pt idx="29">
                  <c:v>78</c:v>
                </c:pt>
                <c:pt idx="30">
                  <c:v>42</c:v>
                </c:pt>
                <c:pt idx="31">
                  <c:v>25</c:v>
                </c:pt>
                <c:pt idx="32">
                  <c:v>61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972-4664-8319-8243FF46B4CF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396101680"/>
        <c:axId val="1396103600"/>
      </c:barChart>
      <c:catAx>
        <c:axId val="13961016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96103600"/>
        <c:crosses val="autoZero"/>
        <c:auto val="1"/>
        <c:lblAlgn val="ctr"/>
        <c:lblOffset val="100"/>
        <c:noMultiLvlLbl val="0"/>
      </c:catAx>
      <c:valAx>
        <c:axId val="13961036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3961016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b="1"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[Final ZA Project.xlsx]No Of Restaurants City&amp;Country!PivotTable2</c:name>
    <c:fmtId val="5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tx1"/>
                </a:solidFill>
              </a:rPr>
              <a:t>Restaurants By Cities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'No Of Restaurants City&amp;Country'!$G$3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'No Of Restaurants City&amp;Country'!$F$4:$F$145</c:f>
              <c:strCache>
                <c:ptCount val="141"/>
                <c:pt idx="0">
                  <c:v>Abu Dhabi</c:v>
                </c:pt>
                <c:pt idx="1">
                  <c:v>Agra</c:v>
                </c:pt>
                <c:pt idx="2">
                  <c:v>Ahmedabad</c:v>
                </c:pt>
                <c:pt idx="3">
                  <c:v>Albany</c:v>
                </c:pt>
                <c:pt idx="4">
                  <c:v>Allahabad</c:v>
                </c:pt>
                <c:pt idx="5">
                  <c:v>Amritsar</c:v>
                </c:pt>
                <c:pt idx="6">
                  <c:v>Ankara</c:v>
                </c:pt>
                <c:pt idx="7">
                  <c:v>Armidale</c:v>
                </c:pt>
                <c:pt idx="8">
                  <c:v>Athens</c:v>
                </c:pt>
                <c:pt idx="9">
                  <c:v>Auckland</c:v>
                </c:pt>
                <c:pt idx="10">
                  <c:v>Augusta</c:v>
                </c:pt>
                <c:pt idx="11">
                  <c:v>Aurangabad</c:v>
                </c:pt>
                <c:pt idx="12">
                  <c:v>Balingup</c:v>
                </c:pt>
                <c:pt idx="13">
                  <c:v>Bandung</c:v>
                </c:pt>
                <c:pt idx="14">
                  <c:v>Bangalore</c:v>
                </c:pt>
                <c:pt idx="15">
                  <c:v>Beechworth</c:v>
                </c:pt>
                <c:pt idx="16">
                  <c:v>Bhopal</c:v>
                </c:pt>
                <c:pt idx="17">
                  <c:v>Bhubaneshwar</c:v>
                </c:pt>
                <c:pt idx="18">
                  <c:v>Birmingham</c:v>
                </c:pt>
                <c:pt idx="19">
                  <c:v>Bogor</c:v>
                </c:pt>
                <c:pt idx="20">
                  <c:v>Boise</c:v>
                </c:pt>
                <c:pt idx="21">
                  <c:v>Brasí_lia</c:v>
                </c:pt>
                <c:pt idx="22">
                  <c:v>Cape Town</c:v>
                </c:pt>
                <c:pt idx="23">
                  <c:v>Cedar Rapids/Iowa City</c:v>
                </c:pt>
                <c:pt idx="24">
                  <c:v>Chandigarh</c:v>
                </c:pt>
                <c:pt idx="25">
                  <c:v>Chatham-Kent</c:v>
                </c:pt>
                <c:pt idx="26">
                  <c:v>Chennai</c:v>
                </c:pt>
                <c:pt idx="27">
                  <c:v>Clatskanie</c:v>
                </c:pt>
                <c:pt idx="28">
                  <c:v>Cochrane</c:v>
                </c:pt>
                <c:pt idx="29">
                  <c:v>Coimbatore</c:v>
                </c:pt>
                <c:pt idx="30">
                  <c:v>Colombo</c:v>
                </c:pt>
                <c:pt idx="31">
                  <c:v>Columbus</c:v>
                </c:pt>
                <c:pt idx="32">
                  <c:v>Consort</c:v>
                </c:pt>
                <c:pt idx="33">
                  <c:v>Dalton</c:v>
                </c:pt>
                <c:pt idx="34">
                  <c:v>Davenport</c:v>
                </c:pt>
                <c:pt idx="35">
                  <c:v>Dehradun</c:v>
                </c:pt>
                <c:pt idx="36">
                  <c:v>Des Moines</c:v>
                </c:pt>
                <c:pt idx="37">
                  <c:v>Dicky Beach</c:v>
                </c:pt>
                <c:pt idx="38">
                  <c:v>Doha</c:v>
                </c:pt>
                <c:pt idx="39">
                  <c:v>Dubai</c:v>
                </c:pt>
                <c:pt idx="40">
                  <c:v>Dubuque</c:v>
                </c:pt>
                <c:pt idx="41">
                  <c:v>East Ballina</c:v>
                </c:pt>
                <c:pt idx="42">
                  <c:v>Edinburgh</c:v>
                </c:pt>
                <c:pt idx="43">
                  <c:v>Faridabad</c:v>
                </c:pt>
                <c:pt idx="44">
                  <c:v>Fernley</c:v>
                </c:pt>
                <c:pt idx="45">
                  <c:v>Flaxton</c:v>
                </c:pt>
                <c:pt idx="46">
                  <c:v>Forrest</c:v>
                </c:pt>
                <c:pt idx="47">
                  <c:v>Gainesville</c:v>
                </c:pt>
                <c:pt idx="48">
                  <c:v>Ghaziabad</c:v>
                </c:pt>
                <c:pt idx="49">
                  <c:v>Goa</c:v>
                </c:pt>
                <c:pt idx="50">
                  <c:v>Gurgaon</c:v>
                </c:pt>
                <c:pt idx="51">
                  <c:v>Guwahati</c:v>
                </c:pt>
                <c:pt idx="52">
                  <c:v>Hepburn Springs</c:v>
                </c:pt>
                <c:pt idx="53">
                  <c:v>Huskisson</c:v>
                </c:pt>
                <c:pt idx="54">
                  <c:v>Hyderabad</c:v>
                </c:pt>
                <c:pt idx="55">
                  <c:v>Indore</c:v>
                </c:pt>
                <c:pt idx="56">
                  <c:v>Inner City</c:v>
                </c:pt>
                <c:pt idx="57">
                  <c:v>Inverloch</c:v>
                </c:pt>
                <c:pt idx="58">
                  <c:v>Jaipur</c:v>
                </c:pt>
                <c:pt idx="59">
                  <c:v>Jakarta</c:v>
                </c:pt>
                <c:pt idx="60">
                  <c:v>Johannesburg</c:v>
                </c:pt>
                <c:pt idx="61">
                  <c:v>Kanpur</c:v>
                </c:pt>
                <c:pt idx="62">
                  <c:v>Kochi</c:v>
                </c:pt>
                <c:pt idx="63">
                  <c:v>Kolkata</c:v>
                </c:pt>
                <c:pt idx="64">
                  <c:v>Lakes Entrance</c:v>
                </c:pt>
                <c:pt idx="65">
                  <c:v>Lakeview</c:v>
                </c:pt>
                <c:pt idx="66">
                  <c:v>Lincoln</c:v>
                </c:pt>
                <c:pt idx="67">
                  <c:v>London</c:v>
                </c:pt>
                <c:pt idx="68">
                  <c:v>Lorn</c:v>
                </c:pt>
                <c:pt idx="69">
                  <c:v>Lucknow</c:v>
                </c:pt>
                <c:pt idx="70">
                  <c:v>Ludhiana</c:v>
                </c:pt>
                <c:pt idx="71">
                  <c:v>Macedon</c:v>
                </c:pt>
                <c:pt idx="72">
                  <c:v>Macon</c:v>
                </c:pt>
                <c:pt idx="73">
                  <c:v>Makati City</c:v>
                </c:pt>
                <c:pt idx="74">
                  <c:v>Manchester</c:v>
                </c:pt>
                <c:pt idx="75">
                  <c:v>Mandaluyong City</c:v>
                </c:pt>
                <c:pt idx="76">
                  <c:v>Mangalore</c:v>
                </c:pt>
                <c:pt idx="77">
                  <c:v>Mayfield</c:v>
                </c:pt>
                <c:pt idx="78">
                  <c:v>Mc Millan</c:v>
                </c:pt>
                <c:pt idx="79">
                  <c:v>Middleton Beach</c:v>
                </c:pt>
                <c:pt idx="80">
                  <c:v>Miller</c:v>
                </c:pt>
                <c:pt idx="81">
                  <c:v>Mohali</c:v>
                </c:pt>
                <c:pt idx="82">
                  <c:v>Monroe</c:v>
                </c:pt>
                <c:pt idx="83">
                  <c:v>Montville</c:v>
                </c:pt>
                <c:pt idx="84">
                  <c:v>Mumbai</c:v>
                </c:pt>
                <c:pt idx="85">
                  <c:v>Mysore</c:v>
                </c:pt>
                <c:pt idx="86">
                  <c:v>Nagpur</c:v>
                </c:pt>
                <c:pt idx="87">
                  <c:v>Nashik</c:v>
                </c:pt>
                <c:pt idx="88">
                  <c:v>New Delhi</c:v>
                </c:pt>
                <c:pt idx="89">
                  <c:v>Noida</c:v>
                </c:pt>
                <c:pt idx="90">
                  <c:v>Ojo Caliente</c:v>
                </c:pt>
                <c:pt idx="91">
                  <c:v>Orlando</c:v>
                </c:pt>
                <c:pt idx="92">
                  <c:v>Palm Cove</c:v>
                </c:pt>
                <c:pt idx="93">
                  <c:v>Panchkula</c:v>
                </c:pt>
                <c:pt idx="94">
                  <c:v>Pasay City</c:v>
                </c:pt>
                <c:pt idx="95">
                  <c:v>Pasig City</c:v>
                </c:pt>
                <c:pt idx="96">
                  <c:v>Patna</c:v>
                </c:pt>
                <c:pt idx="97">
                  <c:v>Paynesville</c:v>
                </c:pt>
                <c:pt idx="98">
                  <c:v>Penola</c:v>
                </c:pt>
                <c:pt idx="99">
                  <c:v>Pensacola</c:v>
                </c:pt>
                <c:pt idx="100">
                  <c:v>Phillip Island</c:v>
                </c:pt>
                <c:pt idx="101">
                  <c:v>Pocatello</c:v>
                </c:pt>
                <c:pt idx="102">
                  <c:v>Potrero</c:v>
                </c:pt>
                <c:pt idx="103">
                  <c:v>Pretoria</c:v>
                </c:pt>
                <c:pt idx="104">
                  <c:v>Princeton</c:v>
                </c:pt>
                <c:pt idx="105">
                  <c:v>Puducherry</c:v>
                </c:pt>
                <c:pt idx="106">
                  <c:v>Pune</c:v>
                </c:pt>
                <c:pt idx="107">
                  <c:v>Quezon City</c:v>
                </c:pt>
                <c:pt idx="108">
                  <c:v>Ranchi</c:v>
                </c:pt>
                <c:pt idx="109">
                  <c:v>Randburg</c:v>
                </c:pt>
                <c:pt idx="110">
                  <c:v>Rest of Hawaii</c:v>
                </c:pt>
                <c:pt idx="111">
                  <c:v>Rio de Janeiro</c:v>
                </c:pt>
                <c:pt idx="112">
                  <c:v>San Juan City</c:v>
                </c:pt>
                <c:pt idx="113">
                  <c:v>Sandton</c:v>
                </c:pt>
                <c:pt idx="114">
                  <c:v>Santa Rosa</c:v>
                </c:pt>
                <c:pt idx="115">
                  <c:v>Savannah</c:v>
                </c:pt>
                <c:pt idx="116">
                  <c:v>Secunderabad</c:v>
                </c:pt>
                <c:pt idx="117">
                  <c:v>Sharjah</c:v>
                </c:pt>
                <c:pt idx="118">
                  <c:v>Sí£o Paulo</c:v>
                </c:pt>
                <c:pt idx="119">
                  <c:v>Singapore</c:v>
                </c:pt>
                <c:pt idx="120">
                  <c:v>Sioux City</c:v>
                </c:pt>
                <c:pt idx="121">
                  <c:v>Surat</c:v>
                </c:pt>
                <c:pt idx="122">
                  <c:v>Tagaytay City</c:v>
                </c:pt>
                <c:pt idx="123">
                  <c:v>Taguig City</c:v>
                </c:pt>
                <c:pt idx="124">
                  <c:v>Tampa Bay</c:v>
                </c:pt>
                <c:pt idx="125">
                  <c:v>Tangerang</c:v>
                </c:pt>
                <c:pt idx="126">
                  <c:v>Tanunda</c:v>
                </c:pt>
                <c:pt idx="127">
                  <c:v>Trentham East</c:v>
                </c:pt>
                <c:pt idx="128">
                  <c:v>ÛÁstanbul</c:v>
                </c:pt>
                <c:pt idx="129">
                  <c:v>Vadodara</c:v>
                </c:pt>
                <c:pt idx="130">
                  <c:v>Valdosta</c:v>
                </c:pt>
                <c:pt idx="131">
                  <c:v>Varanasi</c:v>
                </c:pt>
                <c:pt idx="132">
                  <c:v>Vernonia</c:v>
                </c:pt>
                <c:pt idx="133">
                  <c:v>Victor Harbor</c:v>
                </c:pt>
                <c:pt idx="134">
                  <c:v>Vineland Station</c:v>
                </c:pt>
                <c:pt idx="135">
                  <c:v>Vizag</c:v>
                </c:pt>
                <c:pt idx="136">
                  <c:v>Waterloo</c:v>
                </c:pt>
                <c:pt idx="137">
                  <c:v>Weirton</c:v>
                </c:pt>
                <c:pt idx="138">
                  <c:v>Wellington City</c:v>
                </c:pt>
                <c:pt idx="139">
                  <c:v>Winchester Bay</c:v>
                </c:pt>
                <c:pt idx="140">
                  <c:v>Yorkton</c:v>
                </c:pt>
              </c:strCache>
            </c:strRef>
          </c:cat>
          <c:val>
            <c:numRef>
              <c:f>'No Of Restaurants City&amp;Country'!$G$4:$G$145</c:f>
              <c:numCache>
                <c:formatCode>General</c:formatCode>
                <c:ptCount val="141"/>
                <c:pt idx="0">
                  <c:v>20</c:v>
                </c:pt>
                <c:pt idx="1">
                  <c:v>20</c:v>
                </c:pt>
                <c:pt idx="2">
                  <c:v>21</c:v>
                </c:pt>
                <c:pt idx="3">
                  <c:v>20</c:v>
                </c:pt>
                <c:pt idx="4">
                  <c:v>20</c:v>
                </c:pt>
                <c:pt idx="5">
                  <c:v>21</c:v>
                </c:pt>
                <c:pt idx="6">
                  <c:v>20</c:v>
                </c:pt>
                <c:pt idx="7">
                  <c:v>1</c:v>
                </c:pt>
                <c:pt idx="8">
                  <c:v>20</c:v>
                </c:pt>
                <c:pt idx="9">
                  <c:v>20</c:v>
                </c:pt>
                <c:pt idx="10">
                  <c:v>20</c:v>
                </c:pt>
                <c:pt idx="11">
                  <c:v>20</c:v>
                </c:pt>
                <c:pt idx="12">
                  <c:v>1</c:v>
                </c:pt>
                <c:pt idx="13">
                  <c:v>1</c:v>
                </c:pt>
                <c:pt idx="14">
                  <c:v>20</c:v>
                </c:pt>
                <c:pt idx="15">
                  <c:v>1</c:v>
                </c:pt>
                <c:pt idx="16">
                  <c:v>20</c:v>
                </c:pt>
                <c:pt idx="17">
                  <c:v>21</c:v>
                </c:pt>
                <c:pt idx="18">
                  <c:v>20</c:v>
                </c:pt>
                <c:pt idx="19">
                  <c:v>2</c:v>
                </c:pt>
                <c:pt idx="20">
                  <c:v>20</c:v>
                </c:pt>
                <c:pt idx="21">
                  <c:v>20</c:v>
                </c:pt>
                <c:pt idx="22">
                  <c:v>20</c:v>
                </c:pt>
                <c:pt idx="23">
                  <c:v>20</c:v>
                </c:pt>
                <c:pt idx="24">
                  <c:v>18</c:v>
                </c:pt>
                <c:pt idx="25">
                  <c:v>1</c:v>
                </c:pt>
                <c:pt idx="26">
                  <c:v>20</c:v>
                </c:pt>
                <c:pt idx="27">
                  <c:v>1</c:v>
                </c:pt>
                <c:pt idx="28">
                  <c:v>1</c:v>
                </c:pt>
                <c:pt idx="29">
                  <c:v>20</c:v>
                </c:pt>
                <c:pt idx="30">
                  <c:v>20</c:v>
                </c:pt>
                <c:pt idx="31">
                  <c:v>20</c:v>
                </c:pt>
                <c:pt idx="32">
                  <c:v>1</c:v>
                </c:pt>
                <c:pt idx="33">
                  <c:v>20</c:v>
                </c:pt>
                <c:pt idx="34">
                  <c:v>20</c:v>
                </c:pt>
                <c:pt idx="35">
                  <c:v>20</c:v>
                </c:pt>
                <c:pt idx="36">
                  <c:v>20</c:v>
                </c:pt>
                <c:pt idx="37">
                  <c:v>1</c:v>
                </c:pt>
                <c:pt idx="38">
                  <c:v>20</c:v>
                </c:pt>
                <c:pt idx="39">
                  <c:v>20</c:v>
                </c:pt>
                <c:pt idx="40">
                  <c:v>20</c:v>
                </c:pt>
                <c:pt idx="41">
                  <c:v>1</c:v>
                </c:pt>
                <c:pt idx="42">
                  <c:v>20</c:v>
                </c:pt>
                <c:pt idx="43">
                  <c:v>251</c:v>
                </c:pt>
                <c:pt idx="44">
                  <c:v>1</c:v>
                </c:pt>
                <c:pt idx="45">
                  <c:v>1</c:v>
                </c:pt>
                <c:pt idx="46">
                  <c:v>1</c:v>
                </c:pt>
                <c:pt idx="47">
                  <c:v>20</c:v>
                </c:pt>
                <c:pt idx="48">
                  <c:v>25</c:v>
                </c:pt>
                <c:pt idx="49">
                  <c:v>20</c:v>
                </c:pt>
                <c:pt idx="50">
                  <c:v>1118</c:v>
                </c:pt>
                <c:pt idx="51">
                  <c:v>21</c:v>
                </c:pt>
                <c:pt idx="52">
                  <c:v>2</c:v>
                </c:pt>
                <c:pt idx="53">
                  <c:v>1</c:v>
                </c:pt>
                <c:pt idx="54">
                  <c:v>18</c:v>
                </c:pt>
                <c:pt idx="55">
                  <c:v>20</c:v>
                </c:pt>
                <c:pt idx="56">
                  <c:v>2</c:v>
                </c:pt>
                <c:pt idx="57">
                  <c:v>1</c:v>
                </c:pt>
                <c:pt idx="58">
                  <c:v>20</c:v>
                </c:pt>
                <c:pt idx="59">
                  <c:v>16</c:v>
                </c:pt>
                <c:pt idx="60">
                  <c:v>6</c:v>
                </c:pt>
                <c:pt idx="61">
                  <c:v>20</c:v>
                </c:pt>
                <c:pt idx="62">
                  <c:v>20</c:v>
                </c:pt>
                <c:pt idx="63">
                  <c:v>20</c:v>
                </c:pt>
                <c:pt idx="64">
                  <c:v>1</c:v>
                </c:pt>
                <c:pt idx="65">
                  <c:v>1</c:v>
                </c:pt>
                <c:pt idx="66">
                  <c:v>1</c:v>
                </c:pt>
                <c:pt idx="67">
                  <c:v>20</c:v>
                </c:pt>
                <c:pt idx="68">
                  <c:v>1</c:v>
                </c:pt>
                <c:pt idx="69">
                  <c:v>21</c:v>
                </c:pt>
                <c:pt idx="70">
                  <c:v>20</c:v>
                </c:pt>
                <c:pt idx="71">
                  <c:v>1</c:v>
                </c:pt>
                <c:pt idx="72">
                  <c:v>20</c:v>
                </c:pt>
                <c:pt idx="73">
                  <c:v>2</c:v>
                </c:pt>
                <c:pt idx="74">
                  <c:v>20</c:v>
                </c:pt>
                <c:pt idx="75">
                  <c:v>4</c:v>
                </c:pt>
                <c:pt idx="76">
                  <c:v>20</c:v>
                </c:pt>
                <c:pt idx="77">
                  <c:v>1</c:v>
                </c:pt>
                <c:pt idx="78">
                  <c:v>1</c:v>
                </c:pt>
                <c:pt idx="79">
                  <c:v>1</c:v>
                </c:pt>
                <c:pt idx="80">
                  <c:v>1</c:v>
                </c:pt>
                <c:pt idx="81">
                  <c:v>1</c:v>
                </c:pt>
                <c:pt idx="82">
                  <c:v>1</c:v>
                </c:pt>
                <c:pt idx="83">
                  <c:v>1</c:v>
                </c:pt>
                <c:pt idx="84">
                  <c:v>20</c:v>
                </c:pt>
                <c:pt idx="85">
                  <c:v>20</c:v>
                </c:pt>
                <c:pt idx="86">
                  <c:v>20</c:v>
                </c:pt>
                <c:pt idx="87">
                  <c:v>20</c:v>
                </c:pt>
                <c:pt idx="88">
                  <c:v>5473</c:v>
                </c:pt>
                <c:pt idx="89">
                  <c:v>1080</c:v>
                </c:pt>
                <c:pt idx="90">
                  <c:v>1</c:v>
                </c:pt>
                <c:pt idx="91">
                  <c:v>20</c:v>
                </c:pt>
                <c:pt idx="92">
                  <c:v>1</c:v>
                </c:pt>
                <c:pt idx="93">
                  <c:v>1</c:v>
                </c:pt>
                <c:pt idx="94">
                  <c:v>3</c:v>
                </c:pt>
                <c:pt idx="95">
                  <c:v>3</c:v>
                </c:pt>
                <c:pt idx="96">
                  <c:v>20</c:v>
                </c:pt>
                <c:pt idx="97">
                  <c:v>1</c:v>
                </c:pt>
                <c:pt idx="98">
                  <c:v>1</c:v>
                </c:pt>
                <c:pt idx="99">
                  <c:v>20</c:v>
                </c:pt>
                <c:pt idx="100">
                  <c:v>1</c:v>
                </c:pt>
                <c:pt idx="101">
                  <c:v>20</c:v>
                </c:pt>
                <c:pt idx="102">
                  <c:v>1</c:v>
                </c:pt>
                <c:pt idx="103">
                  <c:v>20</c:v>
                </c:pt>
                <c:pt idx="104">
                  <c:v>1</c:v>
                </c:pt>
                <c:pt idx="105">
                  <c:v>20</c:v>
                </c:pt>
                <c:pt idx="106">
                  <c:v>20</c:v>
                </c:pt>
                <c:pt idx="107">
                  <c:v>1</c:v>
                </c:pt>
                <c:pt idx="108">
                  <c:v>20</c:v>
                </c:pt>
                <c:pt idx="109">
                  <c:v>1</c:v>
                </c:pt>
                <c:pt idx="110">
                  <c:v>20</c:v>
                </c:pt>
                <c:pt idx="111">
                  <c:v>20</c:v>
                </c:pt>
                <c:pt idx="112">
                  <c:v>2</c:v>
                </c:pt>
                <c:pt idx="113">
                  <c:v>11</c:v>
                </c:pt>
                <c:pt idx="114">
                  <c:v>2</c:v>
                </c:pt>
                <c:pt idx="115">
                  <c:v>20</c:v>
                </c:pt>
                <c:pt idx="116">
                  <c:v>2</c:v>
                </c:pt>
                <c:pt idx="117">
                  <c:v>20</c:v>
                </c:pt>
                <c:pt idx="118">
                  <c:v>20</c:v>
                </c:pt>
                <c:pt idx="119">
                  <c:v>20</c:v>
                </c:pt>
                <c:pt idx="120">
                  <c:v>20</c:v>
                </c:pt>
                <c:pt idx="121">
                  <c:v>20</c:v>
                </c:pt>
                <c:pt idx="122">
                  <c:v>1</c:v>
                </c:pt>
                <c:pt idx="123">
                  <c:v>4</c:v>
                </c:pt>
                <c:pt idx="124">
                  <c:v>20</c:v>
                </c:pt>
                <c:pt idx="125">
                  <c:v>2</c:v>
                </c:pt>
                <c:pt idx="126">
                  <c:v>1</c:v>
                </c:pt>
                <c:pt idx="127">
                  <c:v>1</c:v>
                </c:pt>
                <c:pt idx="128">
                  <c:v>14</c:v>
                </c:pt>
                <c:pt idx="129">
                  <c:v>20</c:v>
                </c:pt>
                <c:pt idx="130">
                  <c:v>20</c:v>
                </c:pt>
                <c:pt idx="131">
                  <c:v>20</c:v>
                </c:pt>
                <c:pt idx="132">
                  <c:v>1</c:v>
                </c:pt>
                <c:pt idx="133">
                  <c:v>1</c:v>
                </c:pt>
                <c:pt idx="134">
                  <c:v>1</c:v>
                </c:pt>
                <c:pt idx="135">
                  <c:v>20</c:v>
                </c:pt>
                <c:pt idx="136">
                  <c:v>20</c:v>
                </c:pt>
                <c:pt idx="137">
                  <c:v>1</c:v>
                </c:pt>
                <c:pt idx="138">
                  <c:v>20</c:v>
                </c:pt>
                <c:pt idx="139">
                  <c:v>1</c:v>
                </c:pt>
                <c:pt idx="14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B4C-4899-BFDA-E6001D4B05C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72079232"/>
        <c:axId val="1646220064"/>
      </c:barChart>
      <c:catAx>
        <c:axId val="7720792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46220064"/>
        <c:crosses val="autoZero"/>
        <c:auto val="1"/>
        <c:lblAlgn val="ctr"/>
        <c:lblOffset val="100"/>
        <c:noMultiLvlLbl val="0"/>
      </c:catAx>
      <c:valAx>
        <c:axId val="16462200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720792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[Final ZA Project.xlsx].Count based on Y Q M!PivotTable1</c:name>
    <c:fmtId val="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tx1"/>
                </a:solidFill>
              </a:rPr>
              <a:t>Restaurants By Months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3.3584774389409808E-2"/>
          <c:y val="0.20194444444444445"/>
          <c:w val="0.93283045122118036"/>
          <c:h val="0.586853310002916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'.Count based on Y Q M'!$F$2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'.Count based on Y Q M'!$E$3:$E$15</c:f>
              <c:strCache>
                <c:ptCount val="12"/>
                <c:pt idx="0">
                  <c:v>April</c:v>
                </c:pt>
                <c:pt idx="1">
                  <c:v>August</c:v>
                </c:pt>
                <c:pt idx="2">
                  <c:v>December</c:v>
                </c:pt>
                <c:pt idx="3">
                  <c:v>February</c:v>
                </c:pt>
                <c:pt idx="4">
                  <c:v>January</c:v>
                </c:pt>
                <c:pt idx="5">
                  <c:v>July</c:v>
                </c:pt>
                <c:pt idx="6">
                  <c:v>June</c:v>
                </c:pt>
                <c:pt idx="7">
                  <c:v>March</c:v>
                </c:pt>
                <c:pt idx="8">
                  <c:v>May</c:v>
                </c:pt>
                <c:pt idx="9">
                  <c:v>November</c:v>
                </c:pt>
                <c:pt idx="10">
                  <c:v>October</c:v>
                </c:pt>
                <c:pt idx="11">
                  <c:v>September</c:v>
                </c:pt>
              </c:strCache>
            </c:strRef>
          </c:cat>
          <c:val>
            <c:numRef>
              <c:f>'.Count based on Y Q M'!$F$3:$F$15</c:f>
              <c:numCache>
                <c:formatCode>General</c:formatCode>
                <c:ptCount val="12"/>
                <c:pt idx="0">
                  <c:v>798</c:v>
                </c:pt>
                <c:pt idx="1">
                  <c:v>796</c:v>
                </c:pt>
                <c:pt idx="2">
                  <c:v>789</c:v>
                </c:pt>
                <c:pt idx="3">
                  <c:v>745</c:v>
                </c:pt>
                <c:pt idx="4">
                  <c:v>746</c:v>
                </c:pt>
                <c:pt idx="5">
                  <c:v>826</c:v>
                </c:pt>
                <c:pt idx="6">
                  <c:v>815</c:v>
                </c:pt>
                <c:pt idx="7">
                  <c:v>838</c:v>
                </c:pt>
                <c:pt idx="8">
                  <c:v>780</c:v>
                </c:pt>
                <c:pt idx="9">
                  <c:v>779</c:v>
                </c:pt>
                <c:pt idx="10">
                  <c:v>801</c:v>
                </c:pt>
                <c:pt idx="11">
                  <c:v>838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303-4A97-ACC7-60186AAB8DDD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650472736"/>
        <c:axId val="772080672"/>
      </c:barChart>
      <c:catAx>
        <c:axId val="16504727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72080672"/>
        <c:crosses val="autoZero"/>
        <c:auto val="1"/>
        <c:lblAlgn val="ctr"/>
        <c:lblOffset val="100"/>
        <c:noMultiLvlLbl val="0"/>
      </c:catAx>
      <c:valAx>
        <c:axId val="7720806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6504727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[Final ZA Project.xlsx].Count based on Y Q M!PivotTable2</c:name>
    <c:fmtId val="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b="1" dirty="0">
                <a:solidFill>
                  <a:schemeClr val="tx1"/>
                </a:solidFill>
              </a:rPr>
              <a:t>Restaurants By Quarters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</c:pivotFmts>
    <c:plotArea>
      <c:layout/>
      <c:pieChart>
        <c:varyColors val="1"/>
        <c:ser>
          <c:idx val="0"/>
          <c:order val="0"/>
          <c:tx>
            <c:strRef>
              <c:f>'.Count based on Y Q M'!$I$2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533E-487A-A3C6-D7FE9548AD23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533E-487A-A3C6-D7FE9548AD23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533E-487A-A3C6-D7FE9548AD23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533E-487A-A3C6-D7FE9548AD23}"/>
              </c:ext>
            </c:extLst>
          </c:dPt>
          <c:dLbls>
            <c:dLbl>
              <c:idx val="0"/>
              <c:layout>
                <c:manualLayout>
                  <c:x val="5.5398411591566282E-3"/>
                  <c:y val="2.0527486147564888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33E-487A-A3C6-D7FE9548AD23}"/>
                </c:ext>
              </c:extLst>
            </c:dLbl>
            <c:dLbl>
              <c:idx val="1"/>
              <c:layout>
                <c:manualLayout>
                  <c:x val="1.3383402651514617E-2"/>
                  <c:y val="-4.778288130650344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33E-487A-A3C6-D7FE9548AD23}"/>
                </c:ext>
              </c:extLst>
            </c:dLbl>
            <c:dLbl>
              <c:idx val="2"/>
              <c:layout>
                <c:manualLayout>
                  <c:x val="-5.218936958356281E-3"/>
                  <c:y val="-5.5211431904345291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33E-487A-A3C6-D7FE9548AD23}"/>
                </c:ext>
              </c:extLst>
            </c:dLbl>
            <c:dLbl>
              <c:idx val="3"/>
              <c:layout>
                <c:manualLayout>
                  <c:x val="2.6297843286662563E-2"/>
                  <c:y val="2.3231991834354038E-3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33E-487A-A3C6-D7FE9548AD2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'.Count based on Y Q M'!$H$3:$H$7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'.Count based on Y Q M'!$I$3:$I$7</c:f>
              <c:numCache>
                <c:formatCode>General</c:formatCode>
                <c:ptCount val="4"/>
                <c:pt idx="0">
                  <c:v>2329</c:v>
                </c:pt>
                <c:pt idx="1">
                  <c:v>2393</c:v>
                </c:pt>
                <c:pt idx="2">
                  <c:v>2460</c:v>
                </c:pt>
                <c:pt idx="3">
                  <c:v>2369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533E-487A-A3C6-D7FE9548AD23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[Final ZA Project.xlsx].Count based on Y Q M!PivotTable4</c:name>
    <c:fmtId val="7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tx1"/>
                </a:solidFill>
              </a:rPr>
              <a:t>Restaurants By Years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'.Count based on Y Q M'!$C$2</c:f>
              <c:strCache>
                <c:ptCount val="1"/>
                <c:pt idx="0">
                  <c:v>Total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'.Count based on Y Q M'!$B$3:$B$12</c:f>
              <c:strCache>
                <c:ptCount val="9"/>
                <c:pt idx="0">
                  <c:v>2010</c:v>
                </c:pt>
                <c:pt idx="1">
                  <c:v>2011</c:v>
                </c:pt>
                <c:pt idx="2">
                  <c:v>2012</c:v>
                </c:pt>
                <c:pt idx="3">
                  <c:v>2013</c:v>
                </c:pt>
                <c:pt idx="4">
                  <c:v>2014</c:v>
                </c:pt>
                <c:pt idx="5">
                  <c:v>2015</c:v>
                </c:pt>
                <c:pt idx="6">
                  <c:v>2016</c:v>
                </c:pt>
                <c:pt idx="7">
                  <c:v>2017</c:v>
                </c:pt>
                <c:pt idx="8">
                  <c:v>2018</c:v>
                </c:pt>
              </c:strCache>
            </c:strRef>
          </c:cat>
          <c:val>
            <c:numRef>
              <c:f>'.Count based on Y Q M'!$C$3:$C$12</c:f>
              <c:numCache>
                <c:formatCode>General</c:formatCode>
                <c:ptCount val="9"/>
                <c:pt idx="0">
                  <c:v>1080</c:v>
                </c:pt>
                <c:pt idx="1">
                  <c:v>1098</c:v>
                </c:pt>
                <c:pt idx="2">
                  <c:v>1022</c:v>
                </c:pt>
                <c:pt idx="3">
                  <c:v>1061</c:v>
                </c:pt>
                <c:pt idx="4">
                  <c:v>1051</c:v>
                </c:pt>
                <c:pt idx="5">
                  <c:v>1024</c:v>
                </c:pt>
                <c:pt idx="6">
                  <c:v>1027</c:v>
                </c:pt>
                <c:pt idx="7">
                  <c:v>1086</c:v>
                </c:pt>
                <c:pt idx="8">
                  <c:v>1102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75E-4D47-8565-86277F9C98D1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smooth val="0"/>
        <c:axId val="1647652864"/>
        <c:axId val="1647657184"/>
      </c:lineChart>
      <c:catAx>
        <c:axId val="16476528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47657184"/>
        <c:crosses val="autoZero"/>
        <c:auto val="1"/>
        <c:lblAlgn val="ctr"/>
        <c:lblOffset val="100"/>
        <c:noMultiLvlLbl val="0"/>
      </c:catAx>
      <c:valAx>
        <c:axId val="16476571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6476528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[Final ZA Project.xlsx]6Restaurant based on Avg Rating!PivotTable1</c:name>
    <c:fmtId val="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tx1"/>
                </a:solidFill>
              </a:rPr>
              <a:t>Restaurants By Average Ratings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'6Restaurant based on Avg Rating'!$G$5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'6Restaurant based on Avg Rating'!$F$6:$F$14</c:f>
              <c:strCache>
                <c:ptCount val="8"/>
                <c:pt idx="0">
                  <c:v>1.0-1.5</c:v>
                </c:pt>
                <c:pt idx="1">
                  <c:v>1.5-2.0</c:v>
                </c:pt>
                <c:pt idx="2">
                  <c:v>2.0-2.5</c:v>
                </c:pt>
                <c:pt idx="3">
                  <c:v>2.5-3.0</c:v>
                </c:pt>
                <c:pt idx="4">
                  <c:v>3.0-3.5</c:v>
                </c:pt>
                <c:pt idx="5">
                  <c:v>3.5-4.0</c:v>
                </c:pt>
                <c:pt idx="6">
                  <c:v>4.0-4.5</c:v>
                </c:pt>
                <c:pt idx="7">
                  <c:v>4.5-5.0</c:v>
                </c:pt>
              </c:strCache>
            </c:strRef>
          </c:cat>
          <c:val>
            <c:numRef>
              <c:f>'6Restaurant based on Avg Rating'!$G$6:$G$14</c:f>
              <c:numCache>
                <c:formatCode>General</c:formatCode>
                <c:ptCount val="8"/>
                <c:pt idx="0">
                  <c:v>2148</c:v>
                </c:pt>
                <c:pt idx="1">
                  <c:v>3</c:v>
                </c:pt>
                <c:pt idx="2">
                  <c:v>293</c:v>
                </c:pt>
                <c:pt idx="3">
                  <c:v>1137</c:v>
                </c:pt>
                <c:pt idx="4">
                  <c:v>2970</c:v>
                </c:pt>
                <c:pt idx="5">
                  <c:v>1620</c:v>
                </c:pt>
                <c:pt idx="6">
                  <c:v>1174</c:v>
                </c:pt>
                <c:pt idx="7">
                  <c:v>206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181-489A-B69D-E233B849AD07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647648544"/>
        <c:axId val="1647664864"/>
      </c:barChart>
      <c:catAx>
        <c:axId val="16476485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47664864"/>
        <c:crosses val="autoZero"/>
        <c:auto val="1"/>
        <c:lblAlgn val="ctr"/>
        <c:lblOffset val="100"/>
        <c:noMultiLvlLbl val="0"/>
      </c:catAx>
      <c:valAx>
        <c:axId val="16476648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6476485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[Final ZA Project.xlsx]7.Restaurant based on avg price!PivotTable1</c:name>
    <c:fmtId val="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tx1"/>
                </a:solidFill>
              </a:rPr>
              <a:t>Restaurants</a:t>
            </a:r>
            <a:r>
              <a:rPr lang="en-US" b="1" baseline="0" dirty="0">
                <a:solidFill>
                  <a:schemeClr val="tx1"/>
                </a:solidFill>
              </a:rPr>
              <a:t> By Average Price</a:t>
            </a:r>
            <a:endParaRPr lang="en-US" b="1" dirty="0">
              <a:solidFill>
                <a:schemeClr val="tx1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'7.Restaurant based on avg price'!$H$6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'7.Restaurant based on avg price'!$G$7:$G$11</c:f>
              <c:strCache>
                <c:ptCount val="4"/>
                <c:pt idx="0">
                  <c:v>0-50</c:v>
                </c:pt>
                <c:pt idx="1">
                  <c:v>100-250</c:v>
                </c:pt>
                <c:pt idx="2">
                  <c:v>250-500</c:v>
                </c:pt>
                <c:pt idx="3">
                  <c:v>50-100</c:v>
                </c:pt>
              </c:strCache>
            </c:strRef>
          </c:cat>
          <c:val>
            <c:numRef>
              <c:f>'7.Restaurant based on avg price'!$H$7:$H$11</c:f>
              <c:numCache>
                <c:formatCode>General</c:formatCode>
                <c:ptCount val="4"/>
                <c:pt idx="0">
                  <c:v>9370</c:v>
                </c:pt>
                <c:pt idx="1">
                  <c:v>30</c:v>
                </c:pt>
                <c:pt idx="2">
                  <c:v>9</c:v>
                </c:pt>
                <c:pt idx="3">
                  <c:v>142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4EA-43BD-B1A6-244A5B6A61DA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1647647104"/>
        <c:axId val="1647667264"/>
      </c:barChart>
      <c:catAx>
        <c:axId val="164764710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47667264"/>
        <c:crosses val="autoZero"/>
        <c:auto val="1"/>
        <c:lblAlgn val="ctr"/>
        <c:lblOffset val="100"/>
        <c:noMultiLvlLbl val="0"/>
      </c:catAx>
      <c:valAx>
        <c:axId val="16476672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476471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[Final ZA Project.xlsx]8th and 9th!PivotTable1</c:name>
    <c:fmtId val="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tx1"/>
                </a:solidFill>
              </a:rPr>
              <a:t>Has Table Booking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</c:pivotFmts>
    <c:plotArea>
      <c:layout/>
      <c:pieChart>
        <c:varyColors val="1"/>
        <c:ser>
          <c:idx val="0"/>
          <c:order val="0"/>
          <c:tx>
            <c:strRef>
              <c:f>'8th and 9th'!$C$5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5D4E-4B06-AD37-6D2FE3414D8C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5D4E-4B06-AD37-6D2FE3414D8C}"/>
              </c:ext>
            </c:extLst>
          </c:dPt>
          <c:dLbls>
            <c:dLbl>
              <c:idx val="0"/>
              <c:layout>
                <c:manualLayout>
                  <c:x val="6.4866621239652741E-2"/>
                  <c:y val="-6.3702974628171483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D4E-4B06-AD37-6D2FE3414D8C}"/>
                </c:ext>
              </c:extLst>
            </c:dLbl>
            <c:dLbl>
              <c:idx val="1"/>
              <c:layout>
                <c:manualLayout>
                  <c:x val="1.5382470220068646E-2"/>
                  <c:y val="1.5555191017789422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D4E-4B06-AD37-6D2FE3414D8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'8th and 9th'!$B$6:$B$8</c:f>
              <c:strCache>
                <c:ptCount val="2"/>
                <c:pt idx="0">
                  <c:v>No</c:v>
                </c:pt>
                <c:pt idx="1">
                  <c:v>Yes</c:v>
                </c:pt>
              </c:strCache>
            </c:strRef>
          </c:cat>
          <c:val>
            <c:numRef>
              <c:f>'8th and 9th'!$C$6:$C$8</c:f>
              <c:numCache>
                <c:formatCode>0.00%</c:formatCode>
                <c:ptCount val="2"/>
                <c:pt idx="0">
                  <c:v>0.87875615118835726</c:v>
                </c:pt>
                <c:pt idx="1">
                  <c:v>0.12124384881164275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D4E-4B06-AD37-6D2FE3414D8C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[Final ZA Project.xlsx]8th and 9th!PivotTable2</c:name>
    <c:fmtId val="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b="1" dirty="0">
                <a:solidFill>
                  <a:schemeClr val="tx1"/>
                </a:solidFill>
              </a:rPr>
              <a:t>Has</a:t>
            </a:r>
            <a:r>
              <a:rPr lang="en-IN" b="1" baseline="0" dirty="0">
                <a:solidFill>
                  <a:schemeClr val="tx1"/>
                </a:solidFill>
              </a:rPr>
              <a:t> Online Delivery</a:t>
            </a:r>
            <a:endParaRPr lang="en-IN" b="1" dirty="0">
              <a:solidFill>
                <a:schemeClr val="tx1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</c:pivotFmts>
    <c:plotArea>
      <c:layout/>
      <c:pieChart>
        <c:varyColors val="1"/>
        <c:ser>
          <c:idx val="0"/>
          <c:order val="0"/>
          <c:tx>
            <c:strRef>
              <c:f>'8th and 9th'!$C$16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20F9-4709-8076-D3B1AF931385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20F9-4709-8076-D3B1AF931385}"/>
              </c:ext>
            </c:extLst>
          </c:dPt>
          <c:dLbls>
            <c:dLbl>
              <c:idx val="0"/>
              <c:layout>
                <c:manualLayout>
                  <c:x val="2.31580271216098E-2"/>
                  <c:y val="-3.5508165645960925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0F9-4709-8076-D3B1AF931385}"/>
                </c:ext>
              </c:extLst>
            </c:dLbl>
            <c:dLbl>
              <c:idx val="1"/>
              <c:layout>
                <c:manualLayout>
                  <c:x val="2.2962817147856519E-2"/>
                  <c:y val="-1.9583697871099447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0F9-4709-8076-D3B1AF931385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'8th and 9th'!$B$17:$B$19</c:f>
              <c:strCache>
                <c:ptCount val="2"/>
                <c:pt idx="0">
                  <c:v>No</c:v>
                </c:pt>
                <c:pt idx="1">
                  <c:v>Yes</c:v>
                </c:pt>
              </c:strCache>
            </c:strRef>
          </c:cat>
          <c:val>
            <c:numRef>
              <c:f>'8th and 9th'!$C$17:$C$19</c:f>
              <c:numCache>
                <c:formatCode>0.00%</c:formatCode>
                <c:ptCount val="2"/>
                <c:pt idx="0">
                  <c:v>0.74337765678986489</c:v>
                </c:pt>
                <c:pt idx="1">
                  <c:v>0.25662234321013505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20F9-4709-8076-D3B1AF931385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465D3EB-CBDD-4100-83B7-3BFE0A8F411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2B4595-A79D-4567-9FE1-DCF31A42B3D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5C0719-993D-42E1-80ED-8F01056F36C2}" type="datetimeFigureOut">
              <a:rPr lang="en-US" smtClean="0"/>
              <a:t>3/22/2024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0E452F-E862-4273-987C-980229E5320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EE394C-9AD7-48EA-AB0F-18032A3E097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0421AD-3AC0-48CB-8727-BB447FD226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1598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svg>
</file>

<file path=ppt/media/image4.png>
</file>

<file path=ppt/media/image5.sv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D3BC9C-6C58-464F-B94E-FD73C5FB016E}" type="datetimeFigureOut">
              <a:rPr lang="en-US" smtClean="0"/>
              <a:t>3/22/2024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60DC36-8EFA-4378-9855-E019C55AC4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70536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60DC36-8EFA-4378-9855-E019C55AC47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35278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60DC36-8EFA-4378-9855-E019C55AC472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918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F864C-44C4-4000-952D-01F31BFB3F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392E06-C914-467E-9D4F-BD763EDA2D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BEFBAF-82E9-49AD-B2CF-7D154E024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1498-92C7-4E4B-8045-C9195F453964}" type="datetimeFigureOut">
              <a:rPr lang="en-US" smtClean="0"/>
              <a:t>3/22/2024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D8006A-94B1-44F7-972D-56767EDE3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E7BFAB-D84B-45E1-A0BD-2516AC14F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646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F7B869-BFB2-4C20-8AB1-46704BB3D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F007DB-4F12-4428-9C48-5120DF0704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FFA8DA-0E31-4CA6-BBFC-2467AAD1D3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1498-92C7-4E4B-8045-C9195F453964}" type="datetimeFigureOut">
              <a:rPr lang="en-US" smtClean="0"/>
              <a:t>3/22/2024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4974BD-9845-459A-9AAA-12731E250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A71B0A-FDFB-4B2C-A9EC-2334C5900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1409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60B5D73-1652-4A8E-B5A3-101523D729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B7FB99-7425-444D-B602-01B672BCE8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EEA9C5-552A-48A1-AB54-ED54209B3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1498-92C7-4E4B-8045-C9195F453964}" type="datetimeFigureOut">
              <a:rPr lang="en-US" smtClean="0"/>
              <a:t>3/22/2024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83AAA3-4155-48FB-8F00-16DBE0C9C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694EAE-CB3C-4DEF-A66D-583C7AAC9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68042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1498-92C7-4E4B-8045-C9195F453964}" type="datetimeFigureOut">
              <a:rPr lang="en-US" smtClean="0"/>
              <a:t>3/22/2024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3570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1498-92C7-4E4B-8045-C9195F453964}" type="datetimeFigureOut">
              <a:rPr lang="en-US" smtClean="0"/>
              <a:t>3/22/2024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26395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1498-92C7-4E4B-8045-C9195F453964}" type="datetimeFigureOut">
              <a:rPr lang="en-US" smtClean="0"/>
              <a:t>3/22/2024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63286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1498-92C7-4E4B-8045-C9195F453964}" type="datetimeFigureOut">
              <a:rPr lang="en-US" smtClean="0"/>
              <a:t>3/22/2024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32932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1498-92C7-4E4B-8045-C9195F453964}" type="datetimeFigureOut">
              <a:rPr lang="en-US" smtClean="0"/>
              <a:t>3/22/2024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613151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1498-92C7-4E4B-8045-C9195F453964}" type="datetimeFigureOut">
              <a:rPr lang="en-US" smtClean="0"/>
              <a:t>3/22/2024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497911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1498-92C7-4E4B-8045-C9195F453964}" type="datetimeFigureOut">
              <a:rPr lang="en-US" smtClean="0"/>
              <a:t>3/22/2024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89144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1498-92C7-4E4B-8045-C9195F453964}" type="datetimeFigureOut">
              <a:rPr lang="en-US" smtClean="0"/>
              <a:t>3/22/2024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36660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07FBE-061D-452C-A8A6-213063CFD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3A3535-1708-499D-B5D2-7D8F9FD182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06063-A112-49AB-80C8-504D99ECD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1498-92C7-4E4B-8045-C9195F453964}" type="datetimeFigureOut">
              <a:rPr lang="en-US" smtClean="0"/>
              <a:t>3/22/2024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44C8D5-F898-4318-A76D-1FBD87329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76EC76-E8E8-4FFA-B671-7FA2F3EF5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928729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0DA1498-92C7-4E4B-8045-C9195F453964}" type="datetimeFigureOut">
              <a:rPr lang="en-US" smtClean="0"/>
              <a:t>3/22/2024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034224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1498-92C7-4E4B-8045-C9195F453964}" type="datetimeFigureOut">
              <a:rPr lang="en-US" smtClean="0"/>
              <a:t>3/22/2024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902350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1498-92C7-4E4B-8045-C9195F453964}" type="datetimeFigureOut">
              <a:rPr lang="en-US" smtClean="0"/>
              <a:t>3/22/2024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83571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2CABF-E3C1-431A-A69C-D4881CC43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584226-69DA-4211-B2C8-C29FD05A4A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FF82DB-B518-40FD-8A66-44B874C05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1498-92C7-4E4B-8045-C9195F453964}" type="datetimeFigureOut">
              <a:rPr lang="en-US" smtClean="0"/>
              <a:t>3/22/2024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C1CCEE-725F-4745-837B-87EFB70E7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61522A-E0E6-406B-BF30-A7C7A5729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00417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C9BDC-6F21-4EF5-A8DD-E35E27EACA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968D5F-2AB6-42D3-A54E-AB3E603251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5AB07F-D5F7-402A-AE4E-027BF1CA91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108EDC-3863-43B9-93C7-37465DC73B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1498-92C7-4E4B-8045-C9195F453964}" type="datetimeFigureOut">
              <a:rPr lang="en-US" smtClean="0"/>
              <a:t>3/22/2024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77D452-958D-4159-A9A4-16DD29680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9654B6-1460-48B9-AC7E-592F68BAB2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4041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E8C848-926A-4FD3-A311-A100A2662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8ECD90-B4F0-4DFB-BB3D-F231020789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5A6C3A-033E-474B-AB97-D8291A04E7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32B928-3A23-4FCA-AD1F-E45A467B54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BDC8376-6FC6-4A11-B0DB-9A148E9C00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80206F-8846-425C-A56E-16FFBA442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1498-92C7-4E4B-8045-C9195F453964}" type="datetimeFigureOut">
              <a:rPr lang="en-US" smtClean="0"/>
              <a:t>3/22/2024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A45E89F-12CF-4561-A5F2-1E05783A3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EB4DFE4-927C-43B1-A061-5CB97FFB3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9058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60E367-8DA0-4655-BCBC-F4280D864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FEF9592-AA3C-4CF8-A5DB-4D010195A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1498-92C7-4E4B-8045-C9195F453964}" type="datetimeFigureOut">
              <a:rPr lang="en-US" smtClean="0"/>
              <a:t>3/22/2024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2C9377-F93E-4515-852A-264707755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ED076D-476B-42BA-8795-14FE6C1E6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55511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EA599B4-6AB2-4190-82B5-7667EE1E9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1498-92C7-4E4B-8045-C9195F453964}" type="datetimeFigureOut">
              <a:rPr lang="en-US" smtClean="0"/>
              <a:t>3/22/2024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B8FBFB3-AD86-4E39-B8AE-B4EC14528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A4AF55-C114-4B60-9A20-56B00A11B3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82002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83DA1-5CB8-405D-9613-8A9B7BC56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42BB15-A24D-42E9-9CAE-BB82722630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F0849D-D3C3-462A-9751-4EAB0B9145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80DD20-7A20-4574-98A4-427795876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1498-92C7-4E4B-8045-C9195F453964}" type="datetimeFigureOut">
              <a:rPr lang="en-US" smtClean="0"/>
              <a:t>3/22/2024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D0ED2B-71C4-421A-9DB0-676E00C10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C4572A-ADFC-4C53-BCA2-42BDF693B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0950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F5C67-EEEC-4AB0-9653-0F80D6B109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DD50D6D-5277-4324-AF23-5FAF007834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275657-2BF9-4761-96B6-50EE3CFCFA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3C3F7B-A4C8-4F9D-8165-BC5186EA0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1498-92C7-4E4B-8045-C9195F453964}" type="datetimeFigureOut">
              <a:rPr lang="en-US" smtClean="0"/>
              <a:t>3/22/2024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696EA5-2FA2-464D-982F-C53E6426A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11B398-191B-4AB1-86ED-00D0046EA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66011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3445CA-54C1-4DDE-A216-DD2414E3F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06395A-6879-4E93-B24E-067F88AC1D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50FF5B-A6A6-4F0F-AA5D-3F0F69A43A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DA1498-92C7-4E4B-8045-C9195F453964}" type="datetimeFigureOut">
              <a:rPr lang="en-US" smtClean="0"/>
              <a:t>3/22/2024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798FAA-76CC-42EF-8BE0-466A41BBAB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49FF02-6890-4E10-B958-1097AD32C6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3789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DA1498-92C7-4E4B-8045-C9195F453964}" type="datetimeFigureOut">
              <a:rPr lang="en-US" smtClean="0"/>
              <a:t>3/22/2024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0096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13.xml"/><Relationship Id="rId4" Type="http://schemas.openxmlformats.org/officeDocument/2006/relationships/chart" Target="../charts/char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zigZag">
          <a:fgClr>
            <a:schemeClr val="accent3">
              <a:lumMod val="75000"/>
            </a:schemeClr>
          </a:fgClr>
          <a:bgClr>
            <a:schemeClr val="accent3">
              <a:lumMod val="50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00AEF-1595-4419-801B-6E36A33BB8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40542" y="3639679"/>
            <a:ext cx="9144000" cy="830997"/>
          </a:xfrm>
        </p:spPr>
        <p:txBody>
          <a:bodyPr lIns="0" tIns="0" rIns="0" bIns="0" anchor="t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Zomato Analysis</a:t>
            </a:r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4" name="Diamond 3">
            <a:extLst>
              <a:ext uri="{FF2B5EF4-FFF2-40B4-BE49-F238E27FC236}">
                <a16:creationId xmlns:a16="http://schemas.microsoft.com/office/drawing/2014/main" id="{1C59176D-59A8-4C02-B448-EE01232FB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792318" y="610958"/>
            <a:ext cx="2607364" cy="2607364"/>
          </a:xfrm>
          <a:prstGeom prst="diamond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Diamond 4">
            <a:extLst>
              <a:ext uri="{FF2B5EF4-FFF2-40B4-BE49-F238E27FC236}">
                <a16:creationId xmlns:a16="http://schemas.microsoft.com/office/drawing/2014/main" id="{A50B1817-3C7F-41BC-8557-7A00C928EE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25258" y="-1770743"/>
            <a:ext cx="3541486" cy="3541486"/>
          </a:xfrm>
          <a:prstGeom prst="diamond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Graphic 5" descr="Fork and knife">
            <a:extLst>
              <a:ext uri="{FF2B5EF4-FFF2-40B4-BE49-F238E27FC236}">
                <a16:creationId xmlns:a16="http://schemas.microsoft.com/office/drawing/2014/main" id="{DBC1B0DE-C932-0439-F1AA-4D9B0049A0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296399" y="3597977"/>
            <a:ext cx="914400" cy="914400"/>
          </a:xfrm>
          <a:prstGeom prst="rect">
            <a:avLst/>
          </a:prstGeom>
        </p:spPr>
      </p:pic>
      <p:pic>
        <p:nvPicPr>
          <p:cNvPr id="8" name="Graphic 7" descr="Waiter">
            <a:extLst>
              <a:ext uri="{FF2B5EF4-FFF2-40B4-BE49-F238E27FC236}">
                <a16:creationId xmlns:a16="http://schemas.microsoft.com/office/drawing/2014/main" id="{74AA21CC-7C60-1BAB-5DD5-BBB85426B33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214282" y="3523547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8490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6695CB-12DE-CC2A-FA5C-2D546B2886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16578"/>
            <a:ext cx="10515600" cy="528918"/>
          </a:xfrm>
        </p:spPr>
        <p:txBody>
          <a:bodyPr>
            <a:noAutofit/>
          </a:bodyPr>
          <a:lstStyle/>
          <a:p>
            <a:pPr algn="ctr"/>
            <a:r>
              <a:rPr lang="en-IN" sz="3600" b="1" u="sng" dirty="0">
                <a:solidFill>
                  <a:srgbClr val="002060"/>
                </a:solidFill>
              </a:rPr>
              <a:t>5</a:t>
            </a:r>
            <a:r>
              <a:rPr lang="en-IN" sz="3600" b="1" u="sng" baseline="30000" dirty="0">
                <a:solidFill>
                  <a:srgbClr val="002060"/>
                </a:solidFill>
              </a:rPr>
              <a:t>th</a:t>
            </a:r>
            <a:r>
              <a:rPr lang="en-IN" sz="3600" b="1" u="sng" dirty="0"/>
              <a:t> </a:t>
            </a:r>
            <a:r>
              <a:rPr lang="en-US" sz="3600" b="1" u="sng" dirty="0">
                <a:solidFill>
                  <a:srgbClr val="002060"/>
                </a:solidFill>
              </a:rPr>
              <a:t>and 6</a:t>
            </a:r>
            <a:r>
              <a:rPr lang="en-US" sz="3600" b="1" u="sng" baseline="30000" dirty="0">
                <a:solidFill>
                  <a:srgbClr val="002060"/>
                </a:solidFill>
              </a:rPr>
              <a:t>th</a:t>
            </a:r>
            <a:r>
              <a:rPr lang="en-US" sz="3600" b="1" u="sng" dirty="0">
                <a:solidFill>
                  <a:srgbClr val="002060"/>
                </a:solidFill>
              </a:rPr>
              <a:t> KPI And Insights</a:t>
            </a:r>
            <a:br>
              <a:rPr lang="en-IN" sz="3600" b="1" u="sng" dirty="0"/>
            </a:br>
            <a:endParaRPr lang="en-IN" sz="3600" b="1" u="sng" dirty="0">
              <a:solidFill>
                <a:srgbClr val="00206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459E66-1EFA-906E-8064-F917D73B26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4727" y="1243147"/>
            <a:ext cx="9899073" cy="528918"/>
          </a:xfrm>
        </p:spPr>
        <p:txBody>
          <a:bodyPr>
            <a:normAutofit/>
          </a:bodyPr>
          <a:lstStyle/>
          <a:p>
            <a:r>
              <a:rPr lang="en-IN" sz="2000" b="1" kern="100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Percentage of Restaurants based on "</a:t>
            </a:r>
            <a:r>
              <a:rPr lang="en-IN" sz="2000" b="1" kern="100" dirty="0" err="1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Has_Table_booking</a:t>
            </a:r>
            <a:r>
              <a:rPr lang="en-IN" sz="2000" b="1" kern="100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“ and </a:t>
            </a:r>
            <a:r>
              <a:rPr lang="en-IN" sz="2000" b="1" kern="100" dirty="0" err="1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Has_Online_Delivery</a:t>
            </a:r>
            <a:endParaRPr lang="en-IN" sz="2000" b="1" kern="100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B015705C-5B2C-8DF5-DF71-E7AC95F4415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31049746"/>
              </p:ext>
            </p:extLst>
          </p:nvPr>
        </p:nvGraphicFramePr>
        <p:xfrm>
          <a:off x="1120833" y="1881272"/>
          <a:ext cx="39624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13312328-DA2F-50D3-190F-D20C3825416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66741129"/>
              </p:ext>
            </p:extLst>
          </p:nvPr>
        </p:nvGraphicFramePr>
        <p:xfrm>
          <a:off x="6429324" y="205740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A07161B3-FFE6-B961-5646-0A3BB4BC539B}"/>
              </a:ext>
            </a:extLst>
          </p:cNvPr>
          <p:cNvSpPr txBox="1"/>
          <p:nvPr/>
        </p:nvSpPr>
        <p:spPr>
          <a:xfrm>
            <a:off x="480835" y="4364968"/>
            <a:ext cx="546276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400" b="1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percentage of restaurants in offering table booking services, to check the availability of reservation options in the industry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698B79-2B95-0583-D222-FF061DCBD1B1}"/>
              </a:ext>
            </a:extLst>
          </p:cNvPr>
          <p:cNvSpPr txBox="1"/>
          <p:nvPr/>
        </p:nvSpPr>
        <p:spPr>
          <a:xfrm>
            <a:off x="6096000" y="4364968"/>
            <a:ext cx="569976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400" b="1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percentage of restaurants offering online delivery services, highlighting the adoption of digital platforms in current world for food delivery.</a:t>
            </a:r>
          </a:p>
        </p:txBody>
      </p:sp>
    </p:spTree>
    <p:extLst>
      <p:ext uri="{BB962C8B-B14F-4D97-AF65-F5344CB8AC3E}">
        <p14:creationId xmlns:p14="http://schemas.microsoft.com/office/powerpoint/2010/main" val="40940335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8E7FBD-B41A-35EA-338C-902692CEB0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896471"/>
          </a:xfrm>
        </p:spPr>
        <p:txBody>
          <a:bodyPr>
            <a:normAutofit/>
          </a:bodyPr>
          <a:lstStyle/>
          <a:p>
            <a:pPr algn="ctr"/>
            <a:r>
              <a:rPr lang="en-IN" sz="3600" b="1" u="sng" dirty="0">
                <a:solidFill>
                  <a:srgbClr val="002060"/>
                </a:solidFill>
              </a:rPr>
              <a:t>Custom KPIs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550619-5579-D407-127F-48498F7791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15788"/>
            <a:ext cx="10515600" cy="5361175"/>
          </a:xfrm>
        </p:spPr>
        <p:txBody>
          <a:bodyPr>
            <a:normAutofit/>
          </a:bodyPr>
          <a:lstStyle/>
          <a:p>
            <a:r>
              <a:rPr lang="en-US" sz="2400" b="1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Restaurants “</a:t>
            </a:r>
            <a:r>
              <a:rPr lang="en-US" sz="2400" b="1" dirty="0" err="1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Is_Delivering_Now</a:t>
            </a:r>
            <a:r>
              <a:rPr lang="en-US" sz="2400" b="1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”</a:t>
            </a:r>
            <a:endParaRPr lang="en-IN" sz="2400" b="1" dirty="0">
              <a:solidFill>
                <a:schemeClr val="accent1">
                  <a:lumMod val="5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F2F99D9B-9F79-1308-4059-2D4D648AFE6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74745720"/>
              </p:ext>
            </p:extLst>
          </p:nvPr>
        </p:nvGraphicFramePr>
        <p:xfrm>
          <a:off x="3574309" y="1836010"/>
          <a:ext cx="4331095" cy="28856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69E22C9-9C75-CF1C-9771-9BEBCD513C45}"/>
              </a:ext>
            </a:extLst>
          </p:cNvPr>
          <p:cNvSpPr txBox="1"/>
          <p:nvPr/>
        </p:nvSpPr>
        <p:spPr>
          <a:xfrm>
            <a:off x="1165411" y="4657217"/>
            <a:ext cx="986117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By Analyzing data of “</a:t>
            </a:r>
            <a:r>
              <a:rPr lang="en-US" sz="2800" b="1" dirty="0" err="1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is_delivering_now</a:t>
            </a: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” we are trying to show percentage of </a:t>
            </a:r>
            <a:r>
              <a:rPr lang="en-US" sz="2800" b="1" i="0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considerable portion of Zomato restaurants are currently offering delivery services.</a:t>
            </a:r>
            <a:endParaRPr lang="en-IN" sz="2800" b="1" dirty="0">
              <a:solidFill>
                <a:schemeClr val="accent1">
                  <a:lumMod val="5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65117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5D49F-22B1-CD68-FFF5-7229B544DA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518" y="176868"/>
            <a:ext cx="10515600" cy="737534"/>
          </a:xfrm>
        </p:spPr>
        <p:txBody>
          <a:bodyPr>
            <a:normAutofit/>
          </a:bodyPr>
          <a:lstStyle/>
          <a:p>
            <a:pPr algn="ctr"/>
            <a:r>
              <a:rPr lang="en-US" sz="3600" b="1" u="sng" dirty="0">
                <a:solidFill>
                  <a:srgbClr val="002060"/>
                </a:solidFill>
              </a:rPr>
              <a:t>Custom KPI</a:t>
            </a:r>
            <a:r>
              <a:rPr lang="en-US" sz="2400" dirty="0">
                <a:solidFill>
                  <a:srgbClr val="002060"/>
                </a:solidFill>
              </a:rPr>
              <a:t>s</a:t>
            </a:r>
            <a:endParaRPr lang="en-IN" sz="3600" b="1" u="sng" dirty="0">
              <a:solidFill>
                <a:srgbClr val="002060"/>
              </a:solidFill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6A21112-6B4C-6D42-CB1C-1DF52F0E01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6784" y="1363287"/>
            <a:ext cx="10057015" cy="465513"/>
          </a:xfrm>
        </p:spPr>
        <p:txBody>
          <a:bodyPr/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Restaurants Based on Ratings</a:t>
            </a:r>
            <a:endParaRPr lang="en-IN" b="1" dirty="0">
              <a:solidFill>
                <a:schemeClr val="accent1">
                  <a:lumMod val="5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10" name="Content Placeholder 6">
            <a:extLst>
              <a:ext uri="{FF2B5EF4-FFF2-40B4-BE49-F238E27FC236}">
                <a16:creationId xmlns:a16="http://schemas.microsoft.com/office/drawing/2014/main" id="{146E78CA-93D5-C9B4-1E37-DF088F216E5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97073732"/>
              </p:ext>
            </p:extLst>
          </p:nvPr>
        </p:nvGraphicFramePr>
        <p:xfrm>
          <a:off x="980902" y="1920241"/>
          <a:ext cx="10251874" cy="25029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010A50C0-5927-B7C2-22CA-FAF95E9E9109}"/>
              </a:ext>
            </a:extLst>
          </p:cNvPr>
          <p:cNvSpPr txBox="1"/>
          <p:nvPr/>
        </p:nvSpPr>
        <p:spPr>
          <a:xfrm>
            <a:off x="838200" y="4769224"/>
            <a:ext cx="1063662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i="0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height of each bar corresponds to the number of restaurants receiving a particular rating. Higher bars indicate a greater number of restaurants with that rating.</a:t>
            </a:r>
            <a:endParaRPr lang="en-IN" sz="2800" b="1" dirty="0">
              <a:solidFill>
                <a:schemeClr val="accent1">
                  <a:lumMod val="5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85766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14B6F-8F03-5AB9-6520-F8A5F4B18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9353"/>
            <a:ext cx="10515600" cy="315912"/>
          </a:xfrm>
        </p:spPr>
        <p:txBody>
          <a:bodyPr>
            <a:noAutofit/>
          </a:bodyPr>
          <a:lstStyle/>
          <a:p>
            <a:pPr algn="ctr"/>
            <a:r>
              <a:rPr lang="en-IN" sz="3200" b="1" u="sng" dirty="0">
                <a:solidFill>
                  <a:srgbClr val="002060"/>
                </a:solidFill>
              </a:rPr>
              <a:t>Dashboard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2843B71-1E9D-3ED1-9604-CCF7B11884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509" y="964275"/>
            <a:ext cx="11080866" cy="4696691"/>
          </a:xfrm>
        </p:spPr>
      </p:pic>
    </p:spTree>
    <p:extLst>
      <p:ext uri="{BB962C8B-B14F-4D97-AF65-F5344CB8AC3E}">
        <p14:creationId xmlns:p14="http://schemas.microsoft.com/office/powerpoint/2010/main" val="42853292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A2686-2DA2-0516-689A-8B48A22CF0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41638"/>
            <a:ext cx="10515600" cy="638922"/>
          </a:xfrm>
        </p:spPr>
        <p:txBody>
          <a:bodyPr>
            <a:normAutofit/>
          </a:bodyPr>
          <a:lstStyle/>
          <a:p>
            <a:pPr algn="ctr"/>
            <a:r>
              <a:rPr lang="en-IN" sz="2800" b="1" u="sng" dirty="0">
                <a:solidFill>
                  <a:srgbClr val="002060"/>
                </a:solidFill>
              </a:rPr>
              <a:t>Recommendations And Implications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BE7861-5E3C-E00F-4EA7-6D8047D24F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1623" y="2013147"/>
            <a:ext cx="10044057" cy="4063457"/>
          </a:xfrm>
        </p:spPr>
        <p:txBody>
          <a:bodyPr>
            <a:normAutofit lnSpcReduction="10000"/>
          </a:bodyPr>
          <a:lstStyle/>
          <a:p>
            <a:r>
              <a:rPr lang="en-US" sz="1600" b="1" i="0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Identify cities and countries with the highest concentration of restaurants. Allocate marketing resource to these areas for maximizing revenue potential. </a:t>
            </a:r>
            <a:endParaRPr lang="en-IN" sz="1600" b="1" dirty="0">
              <a:solidFill>
                <a:schemeClr val="accent1">
                  <a:lumMod val="5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600" b="1" i="0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Based on the analysis, recommend strategic planning for peak opening periods.</a:t>
            </a:r>
          </a:p>
          <a:p>
            <a:r>
              <a:rPr lang="en-US" sz="1600" b="1" i="0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Implement feedback mechanisms to continuously monitor and address customer concerns to maintain high satisfaction levels.</a:t>
            </a:r>
          </a:p>
          <a:p>
            <a:r>
              <a:rPr lang="en-US" sz="1600" b="1" i="0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Consider adjusting menu offerings and value propositions based on price sensitivity within each segment.</a:t>
            </a:r>
          </a:p>
          <a:p>
            <a:r>
              <a:rPr lang="en-US" sz="1600" b="1" i="0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Encourage restaurants to adopt table booking and online delivery services to meet evolving consumer preferences.</a:t>
            </a:r>
          </a:p>
          <a:p>
            <a:r>
              <a:rPr lang="en-US" sz="1600" b="1" i="0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Encourage restaurants to focus on improving the quality and consistency of their food, service, and overall dining experience. Consistency is key to maintaining high ratings and building customer loyalty.</a:t>
            </a:r>
          </a:p>
          <a:p>
            <a:r>
              <a:rPr lang="en-US" sz="1600" b="1" i="0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Encourage restaurants to actively monitor and respond to customer reviews on platforms like Zomato. Addressing both positive and negative feedback demonstrates responsiveness and a commitment to customer satisfaction.</a:t>
            </a:r>
            <a:endParaRPr lang="en-IN" sz="1600" b="1" dirty="0">
              <a:solidFill>
                <a:schemeClr val="accent1">
                  <a:lumMod val="5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D9155A-96A1-8870-DC38-DC0C38AB7FE1}"/>
              </a:ext>
            </a:extLst>
          </p:cNvPr>
          <p:cNvSpPr txBox="1"/>
          <p:nvPr/>
        </p:nvSpPr>
        <p:spPr>
          <a:xfrm>
            <a:off x="1111623" y="1734688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IN" sz="2000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83328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zigZag">
          <a:fgClr>
            <a:schemeClr val="accent3">
              <a:lumMod val="75000"/>
            </a:schemeClr>
          </a:fgClr>
          <a:bgClr>
            <a:schemeClr val="accent3">
              <a:lumMod val="50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62A21665-C64F-4BDA-B2DE-442D70605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325257" y="1544067"/>
            <a:ext cx="3541486" cy="4927822"/>
            <a:chOff x="4325258" y="1229517"/>
            <a:chExt cx="3541486" cy="4927822"/>
          </a:xfrm>
        </p:grpSpPr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7DC8B409-5FAC-4539-B25A-26BE925A48AF}"/>
                </a:ext>
              </a:extLst>
            </p:cNvPr>
            <p:cNvSpPr/>
            <p:nvPr/>
          </p:nvSpPr>
          <p:spPr>
            <a:xfrm>
              <a:off x="4729566" y="3549975"/>
              <a:ext cx="2607364" cy="2607364"/>
            </a:xfrm>
            <a:prstGeom prst="diamond">
              <a:avLst/>
            </a:pr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Diamond 12">
              <a:extLst>
                <a:ext uri="{FF2B5EF4-FFF2-40B4-BE49-F238E27FC236}">
                  <a16:creationId xmlns:a16="http://schemas.microsoft.com/office/drawing/2014/main" id="{91498E2F-539C-46D3-AF7C-BB1DAE76B114}"/>
                </a:ext>
              </a:extLst>
            </p:cNvPr>
            <p:cNvSpPr/>
            <p:nvPr/>
          </p:nvSpPr>
          <p:spPr>
            <a:xfrm>
              <a:off x="4325258" y="1229517"/>
              <a:ext cx="3541486" cy="3541486"/>
            </a:xfrm>
            <a:prstGeom prst="diamond">
              <a:avLst/>
            </a:prstGeom>
            <a:noFill/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5" name="Title 1">
            <a:extLst>
              <a:ext uri="{FF2B5EF4-FFF2-40B4-BE49-F238E27FC236}">
                <a16:creationId xmlns:a16="http://schemas.microsoft.com/office/drawing/2014/main" id="{FA061601-468D-486D-B8EE-42BD1BE3AD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30403"/>
            <a:ext cx="9144000" cy="997196"/>
          </a:xfrm>
        </p:spPr>
        <p:txBody>
          <a:bodyPr lIns="0" tIns="0" rIns="0" bIns="0" anchor="ctr">
            <a:spAutoFit/>
          </a:bodyPr>
          <a:lstStyle/>
          <a:p>
            <a:r>
              <a:rPr lang="en-US" sz="7200" b="1" dirty="0">
                <a:solidFill>
                  <a:schemeClr val="bg1"/>
                </a:solidFill>
              </a:rPr>
              <a:t>Thank You!!!</a:t>
            </a:r>
            <a:endParaRPr lang="en-US" sz="72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30381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45B8B-8C1E-68DE-889D-F1B0BE633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5400" b="1" u="sng" dirty="0">
                <a:solidFill>
                  <a:srgbClr val="002060"/>
                </a:solidFill>
              </a:rPr>
              <a:t>Index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6763E0-F711-DF8E-D4DA-ED4858F762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8" y="1853754"/>
            <a:ext cx="9902221" cy="4323209"/>
          </a:xfrm>
        </p:spPr>
        <p:txBody>
          <a:bodyPr>
            <a:normAutofit fontScale="92500" lnSpcReduction="10000"/>
          </a:bodyPr>
          <a:lstStyle/>
          <a:p>
            <a:r>
              <a:rPr lang="en-IN" sz="3600" b="1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Overview</a:t>
            </a:r>
          </a:p>
          <a:p>
            <a:r>
              <a:rPr lang="en-IN" sz="3600" b="1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Objectives</a:t>
            </a:r>
          </a:p>
          <a:p>
            <a:r>
              <a:rPr lang="en-IN" sz="3600" b="1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 Model</a:t>
            </a:r>
          </a:p>
          <a:p>
            <a:r>
              <a:rPr lang="en-IN" sz="3600" b="1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KPIs And Insights</a:t>
            </a:r>
          </a:p>
          <a:p>
            <a:r>
              <a:rPr lang="en-IN" sz="3600" b="1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Dashboard</a:t>
            </a:r>
          </a:p>
          <a:p>
            <a:r>
              <a:rPr lang="en-IN" sz="3600" b="1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Recommendation And Implications</a:t>
            </a:r>
          </a:p>
          <a:p>
            <a:endParaRPr lang="en-IN" sz="3600" b="1" dirty="0">
              <a:solidFill>
                <a:schemeClr val="accent1">
                  <a:lumMod val="5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IN" sz="3600" b="1" dirty="0">
              <a:solidFill>
                <a:schemeClr val="accent1">
                  <a:lumMod val="5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IN" sz="3600" b="1" dirty="0">
              <a:solidFill>
                <a:schemeClr val="accent1">
                  <a:lumMod val="5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50334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ABB4B-69FF-1969-E5D6-912F3D7EA9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b="1" u="sng" dirty="0">
                <a:solidFill>
                  <a:srgbClr val="002060"/>
                </a:solidFill>
              </a:rPr>
              <a:t>Overview of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E891E8-3570-818E-D5B0-4D3F5C4B35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i="0" dirty="0">
                <a:solidFill>
                  <a:schemeClr val="accent1">
                    <a:lumMod val="50000"/>
                  </a:schemeClr>
                </a:solidFill>
                <a:effectLst/>
                <a:latin typeface="Söhne"/>
              </a:rPr>
              <a:t>By analyzing data obtained from sources, the project aims to </a:t>
            </a:r>
            <a:r>
              <a:rPr lang="en-US" sz="3200" b="1" i="0" dirty="0">
                <a:solidFill>
                  <a:schemeClr val="accent1">
                    <a:lumMod val="50000"/>
                  </a:schemeClr>
                </a:solidFill>
                <a:effectLst/>
                <a:latin typeface="Söhne"/>
              </a:rPr>
              <a:t>provide actionable recommendations </a:t>
            </a:r>
            <a:r>
              <a:rPr lang="en-US" sz="3200" i="0" dirty="0">
                <a:solidFill>
                  <a:schemeClr val="accent1">
                    <a:lumMod val="50000"/>
                  </a:schemeClr>
                </a:solidFill>
                <a:effectLst/>
                <a:latin typeface="Söhne"/>
              </a:rPr>
              <a:t>for </a:t>
            </a:r>
            <a:r>
              <a:rPr lang="en-US" sz="3200" b="1" i="0" dirty="0">
                <a:solidFill>
                  <a:schemeClr val="accent1">
                    <a:lumMod val="50000"/>
                  </a:schemeClr>
                </a:solidFill>
                <a:effectLst/>
                <a:latin typeface="Söhne"/>
              </a:rPr>
              <a:t>improving Zomato's services, enhancing user experience, and optimizing business strategies</a:t>
            </a:r>
            <a:r>
              <a:rPr lang="en-US" sz="3200" i="0" dirty="0">
                <a:solidFill>
                  <a:schemeClr val="accent1">
                    <a:lumMod val="50000"/>
                  </a:schemeClr>
                </a:solidFill>
                <a:effectLst/>
                <a:latin typeface="Söhne"/>
              </a:rPr>
              <a:t>.</a:t>
            </a:r>
            <a:endParaRPr lang="en-IN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92929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659B6-8CFB-B6C7-F500-ED74A94441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u="sng" dirty="0">
                <a:solidFill>
                  <a:srgbClr val="002060"/>
                </a:solidFill>
              </a:rPr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B3519D-1177-4854-27C5-F97D818FA0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800" b="1" i="0" dirty="0">
                <a:solidFill>
                  <a:schemeClr val="accent1">
                    <a:lumMod val="50000"/>
                  </a:schemeClr>
                </a:solidFill>
                <a:effectLst/>
                <a:latin typeface="Söhne"/>
              </a:rPr>
              <a:t>The primary goal of the Zomato Analysis Project is to gain insights into Zomato's performance, user preferences.</a:t>
            </a:r>
          </a:p>
          <a:p>
            <a:r>
              <a:rPr lang="en-IN" b="1" i="0" dirty="0">
                <a:solidFill>
                  <a:schemeClr val="accent1">
                    <a:lumMod val="50000"/>
                  </a:schemeClr>
                </a:solidFill>
                <a:effectLst/>
                <a:latin typeface="Söhne"/>
              </a:rPr>
              <a:t>Understand the User Behaviour</a:t>
            </a:r>
            <a:endParaRPr lang="en-IN" b="0" i="0" dirty="0">
              <a:solidFill>
                <a:schemeClr val="accent1">
                  <a:lumMod val="50000"/>
                </a:schemeClr>
              </a:solidFill>
              <a:effectLst/>
              <a:latin typeface="Söhne"/>
            </a:endParaRPr>
          </a:p>
          <a:p>
            <a:r>
              <a:rPr lang="en-IN" b="1" i="0" dirty="0">
                <a:solidFill>
                  <a:schemeClr val="accent1">
                    <a:lumMod val="50000"/>
                  </a:schemeClr>
                </a:solidFill>
                <a:effectLst/>
                <a:latin typeface="Söhne"/>
              </a:rPr>
              <a:t>Improve User Experience</a:t>
            </a:r>
          </a:p>
          <a:p>
            <a:r>
              <a:rPr lang="en-IN" b="1" dirty="0">
                <a:solidFill>
                  <a:schemeClr val="accent1">
                    <a:lumMod val="50000"/>
                  </a:schemeClr>
                </a:solidFill>
                <a:latin typeface="Söhne"/>
              </a:rPr>
              <a:t>Gain Insights based on Cities And Countries</a:t>
            </a:r>
          </a:p>
          <a:p>
            <a:r>
              <a:rPr lang="en-IN" b="1" dirty="0">
                <a:solidFill>
                  <a:schemeClr val="accent1">
                    <a:lumMod val="50000"/>
                  </a:schemeClr>
                </a:solidFill>
                <a:latin typeface="Söhne"/>
              </a:rPr>
              <a:t>Gain Insights based on Year, Month, Quarter as well as based on Average Ratings And Average Price.</a:t>
            </a:r>
          </a:p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Sohn"/>
              </a:rPr>
              <a:t>M</a:t>
            </a: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Sohne"/>
              </a:rPr>
              <a:t>onitor</a:t>
            </a: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Sohn"/>
              </a:rPr>
              <a:t> performance, track trends, and make data-driven decisions effectively.</a:t>
            </a:r>
            <a:endParaRPr lang="en-IN" b="1" dirty="0">
              <a:solidFill>
                <a:schemeClr val="accent1">
                  <a:lumMod val="50000"/>
                </a:schemeClr>
              </a:solidFill>
              <a:latin typeface="Sohn"/>
            </a:endParaRPr>
          </a:p>
        </p:txBody>
      </p:sp>
    </p:spTree>
    <p:extLst>
      <p:ext uri="{BB962C8B-B14F-4D97-AF65-F5344CB8AC3E}">
        <p14:creationId xmlns:p14="http://schemas.microsoft.com/office/powerpoint/2010/main" val="10951638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45B8B-8C1E-68DE-889D-F1B0BE633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5400" b="1" u="sng" dirty="0">
                <a:solidFill>
                  <a:srgbClr val="002060"/>
                </a:solidFill>
              </a:rPr>
              <a:t>Data Model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1E31077-F53F-9AC6-BE37-98C227143A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6246" y="2024943"/>
            <a:ext cx="7432740" cy="3952514"/>
          </a:xfrm>
        </p:spPr>
      </p:pic>
    </p:spTree>
    <p:extLst>
      <p:ext uri="{BB962C8B-B14F-4D97-AF65-F5344CB8AC3E}">
        <p14:creationId xmlns:p14="http://schemas.microsoft.com/office/powerpoint/2010/main" val="28927863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2720C-EE3E-E4E2-1AAD-6D13E76C16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6867"/>
            <a:ext cx="10515600" cy="845110"/>
          </a:xfrm>
        </p:spPr>
        <p:txBody>
          <a:bodyPr>
            <a:normAutofit/>
          </a:bodyPr>
          <a:lstStyle/>
          <a:p>
            <a:pPr algn="ctr"/>
            <a:r>
              <a:rPr lang="en-IN" sz="3600" b="1" u="sng" dirty="0">
                <a:solidFill>
                  <a:srgbClr val="002060"/>
                </a:solidFill>
              </a:rPr>
              <a:t>1</a:t>
            </a:r>
            <a:r>
              <a:rPr lang="en-IN" sz="3600" b="1" u="sng" baseline="30000" dirty="0">
                <a:solidFill>
                  <a:srgbClr val="002060"/>
                </a:solidFill>
              </a:rPr>
              <a:t>st</a:t>
            </a:r>
            <a:r>
              <a:rPr lang="en-IN" sz="3600" b="1" u="sng" dirty="0">
                <a:solidFill>
                  <a:srgbClr val="002060"/>
                </a:solidFill>
              </a:rPr>
              <a:t> KPI And Insights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98839E-DA47-8942-16CF-CCC3F79D52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0623" y="1021976"/>
            <a:ext cx="10515600" cy="5423647"/>
          </a:xfrm>
        </p:spPr>
        <p:txBody>
          <a:bodyPr>
            <a:normAutofit/>
          </a:bodyPr>
          <a:lstStyle/>
          <a:p>
            <a:r>
              <a:rPr lang="en-IN" sz="2400" b="1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Restaurants Based on City And Country</a:t>
            </a:r>
          </a:p>
          <a:p>
            <a:endParaRPr lang="en-IN" sz="24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2C4A74A5-A5C3-B7D4-6699-667A7EBF727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8616767"/>
              </p:ext>
            </p:extLst>
          </p:nvPr>
        </p:nvGraphicFramePr>
        <p:xfrm>
          <a:off x="6550957" y="1833804"/>
          <a:ext cx="5045297" cy="29505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231F7EE0-BF47-6A8C-2749-F6729022C63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5291648"/>
              </p:ext>
            </p:extLst>
          </p:nvPr>
        </p:nvGraphicFramePr>
        <p:xfrm>
          <a:off x="1013010" y="1764817"/>
          <a:ext cx="4880713" cy="313969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FF159124-6C15-B46D-4843-5A5CD69758AE}"/>
              </a:ext>
            </a:extLst>
          </p:cNvPr>
          <p:cNvSpPr txBox="1"/>
          <p:nvPr/>
        </p:nvSpPr>
        <p:spPr>
          <a:xfrm>
            <a:off x="853888" y="4784323"/>
            <a:ext cx="1026907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It shows India has considerably high number of restaurants.</a:t>
            </a:r>
          </a:p>
          <a:p>
            <a:r>
              <a:rPr lang="en-IN" sz="2400" b="1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New Delhi, Noida and Gurgaon being top 3 cities</a:t>
            </a:r>
          </a:p>
          <a:p>
            <a:r>
              <a:rPr lang="en-US" sz="2400" b="1" i="0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Allocate marketing resource to these areas for maximizing potential revenue.</a:t>
            </a:r>
            <a:endParaRPr lang="en-IN" sz="2400" b="1" dirty="0">
              <a:solidFill>
                <a:schemeClr val="accent1">
                  <a:lumMod val="5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93893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5E490-45CC-E115-B56E-3A61F711B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3759"/>
            <a:ext cx="10515600" cy="842683"/>
          </a:xfrm>
        </p:spPr>
        <p:txBody>
          <a:bodyPr>
            <a:normAutofit/>
          </a:bodyPr>
          <a:lstStyle/>
          <a:p>
            <a:pPr algn="ctr"/>
            <a:r>
              <a:rPr lang="en-IN" sz="3600" b="1" u="sng" dirty="0">
                <a:solidFill>
                  <a:srgbClr val="002060"/>
                </a:solidFill>
              </a:rPr>
              <a:t>2</a:t>
            </a:r>
            <a:r>
              <a:rPr lang="en-IN" sz="3600" b="1" u="sng" baseline="30000" dirty="0">
                <a:solidFill>
                  <a:srgbClr val="002060"/>
                </a:solidFill>
              </a:rPr>
              <a:t>nd</a:t>
            </a:r>
            <a:r>
              <a:rPr lang="en-IN" sz="3600" b="1" u="sng" dirty="0">
                <a:solidFill>
                  <a:srgbClr val="002060"/>
                </a:solidFill>
              </a:rPr>
              <a:t> KPI And Insights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535404-B8F0-12D1-4C45-6DB40D2E99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46094"/>
            <a:ext cx="10515600" cy="4930869"/>
          </a:xfrm>
        </p:spPr>
        <p:txBody>
          <a:bodyPr>
            <a:normAutofit/>
          </a:bodyPr>
          <a:lstStyle/>
          <a:p>
            <a:r>
              <a:rPr lang="en-IN" sz="2400" b="1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Numbers of Restaurants opening based on Year , Quarter , Month</a:t>
            </a:r>
            <a:endParaRPr lang="en-IN" sz="24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68FFCE3E-137B-9477-1911-BEFC8B972B8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28100497"/>
              </p:ext>
            </p:extLst>
          </p:nvPr>
        </p:nvGraphicFramePr>
        <p:xfrm>
          <a:off x="4294095" y="1940858"/>
          <a:ext cx="4159623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E1AEAF1E-D9E5-75EB-F6E6-5169F9BAB7B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74489160"/>
              </p:ext>
            </p:extLst>
          </p:nvPr>
        </p:nvGraphicFramePr>
        <p:xfrm>
          <a:off x="8032376" y="1940858"/>
          <a:ext cx="3711388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5DB44706-EE7F-3B5A-07AD-A5303486F78F}"/>
              </a:ext>
            </a:extLst>
          </p:cNvPr>
          <p:cNvSpPr txBox="1"/>
          <p:nvPr/>
        </p:nvSpPr>
        <p:spPr>
          <a:xfrm>
            <a:off x="295835" y="4805082"/>
            <a:ext cx="11447929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Analysing  the patterns of restaurant openings by year, quarter, and month. We can say </a:t>
            </a:r>
            <a:r>
              <a:rPr lang="en-IN" sz="2800" b="1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that we </a:t>
            </a:r>
            <a:r>
              <a:rPr lang="en-IN" sz="2800" b="1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need to maintain steady supply to the restaurants throughout the year for proper functioning.</a:t>
            </a: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5DDD003E-15CF-F70F-7C4B-7FAEFB7C487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69478007"/>
              </p:ext>
            </p:extLst>
          </p:nvPr>
        </p:nvGraphicFramePr>
        <p:xfrm>
          <a:off x="272648" y="1963271"/>
          <a:ext cx="4159623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4903090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1D3BE9-86F8-59D2-30D7-16B7C77FB6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0824"/>
            <a:ext cx="10515600" cy="815787"/>
          </a:xfrm>
        </p:spPr>
        <p:txBody>
          <a:bodyPr>
            <a:normAutofit/>
          </a:bodyPr>
          <a:lstStyle/>
          <a:p>
            <a:pPr algn="ctr"/>
            <a:r>
              <a:rPr lang="en-IN" sz="3600" b="1" u="sng" dirty="0">
                <a:solidFill>
                  <a:srgbClr val="002060"/>
                </a:solidFill>
              </a:rPr>
              <a:t>3</a:t>
            </a:r>
            <a:r>
              <a:rPr lang="en-IN" sz="3600" b="1" u="sng" baseline="30000" dirty="0">
                <a:solidFill>
                  <a:srgbClr val="002060"/>
                </a:solidFill>
              </a:rPr>
              <a:t>rd</a:t>
            </a:r>
            <a:r>
              <a:rPr lang="en-IN" sz="3600" b="1" u="sng" dirty="0">
                <a:solidFill>
                  <a:srgbClr val="002060"/>
                </a:solidFill>
              </a:rPr>
              <a:t> KPI And Insights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DCC39A-14CE-01BA-C744-4393FE889D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6662" y="1255221"/>
            <a:ext cx="10007138" cy="4921741"/>
          </a:xfrm>
        </p:spPr>
        <p:txBody>
          <a:bodyPr>
            <a:normAutofit/>
          </a:bodyPr>
          <a:lstStyle/>
          <a:p>
            <a:r>
              <a:rPr lang="en-IN" sz="2400" b="1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Count of Restaurants based on Average Ratings</a:t>
            </a:r>
            <a:endParaRPr lang="en-IN" sz="24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555B9158-AF94-9B52-048F-0274BC4383B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42861430"/>
              </p:ext>
            </p:extLst>
          </p:nvPr>
        </p:nvGraphicFramePr>
        <p:xfrm>
          <a:off x="2761129" y="1851212"/>
          <a:ext cx="6463553" cy="25863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AB8F547E-36FE-1505-0F9C-CD7B1B742B0F}"/>
              </a:ext>
            </a:extLst>
          </p:cNvPr>
          <p:cNvSpPr txBox="1"/>
          <p:nvPr/>
        </p:nvSpPr>
        <p:spPr>
          <a:xfrm>
            <a:off x="838200" y="4399305"/>
            <a:ext cx="10416988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Organization should focus on improving the customer satisfaction from restaurants having rating between 1 to 1.5 and try to convert it towards 3 to 3.5.</a:t>
            </a:r>
            <a:endParaRPr lang="en-IN" sz="2800" b="1" dirty="0">
              <a:solidFill>
                <a:schemeClr val="accent1">
                  <a:lumMod val="5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IN" sz="2800" b="1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For Example: Improve the quality of food as well as customer service.</a:t>
            </a:r>
            <a:endParaRPr lang="en-US" sz="2800" b="1" dirty="0">
              <a:solidFill>
                <a:schemeClr val="accent1">
                  <a:lumMod val="5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31198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D010E-BAA1-67C8-A52A-27A7988E66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2825"/>
            <a:ext cx="10515600" cy="690282"/>
          </a:xfrm>
        </p:spPr>
        <p:txBody>
          <a:bodyPr>
            <a:normAutofit/>
          </a:bodyPr>
          <a:lstStyle/>
          <a:p>
            <a:pPr algn="ctr"/>
            <a:r>
              <a:rPr lang="en-IN" sz="3600" b="1" u="sng" dirty="0">
                <a:solidFill>
                  <a:srgbClr val="002060"/>
                </a:solidFill>
              </a:rPr>
              <a:t>4</a:t>
            </a:r>
            <a:r>
              <a:rPr lang="en-IN" sz="3600" b="1" u="sng" baseline="30000" dirty="0">
                <a:solidFill>
                  <a:srgbClr val="002060"/>
                </a:solidFill>
              </a:rPr>
              <a:t>th</a:t>
            </a:r>
            <a:r>
              <a:rPr lang="en-IN" sz="3600" b="1" u="sng" dirty="0">
                <a:solidFill>
                  <a:srgbClr val="002060"/>
                </a:solidFill>
              </a:rPr>
              <a:t> KPI And Insights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F9A8BC-2CEB-F591-FDBF-A3A828B5EA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4447" y="1308847"/>
            <a:ext cx="11465859" cy="4868116"/>
          </a:xfrm>
        </p:spPr>
        <p:txBody>
          <a:bodyPr/>
          <a:lstStyle/>
          <a:p>
            <a:r>
              <a:rPr lang="en-IN" sz="1800" b="1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Create buckets based on Average Price of reasonable size and find out how many restaurants falls in each buckets</a:t>
            </a:r>
            <a:endParaRPr lang="en-IN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25E95D9F-FF8D-FD4D-0B7A-E21D481060F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1693150"/>
              </p:ext>
            </p:extLst>
          </p:nvPr>
        </p:nvGraphicFramePr>
        <p:xfrm>
          <a:off x="3182471" y="2057400"/>
          <a:ext cx="5567082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F776D29-545B-248F-6E9D-C980F77B9B08}"/>
              </a:ext>
            </a:extLst>
          </p:cNvPr>
          <p:cNvSpPr txBox="1"/>
          <p:nvPr/>
        </p:nvSpPr>
        <p:spPr>
          <a:xfrm>
            <a:off x="750427" y="4800600"/>
            <a:ext cx="1030044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Restaurants offering relatively lower prices which means by giving frequent discounts based on amount of bill will increase the customer retention which will result in increase in profits.   </a:t>
            </a:r>
          </a:p>
        </p:txBody>
      </p:sp>
    </p:spTree>
    <p:extLst>
      <p:ext uri="{BB962C8B-B14F-4D97-AF65-F5344CB8AC3E}">
        <p14:creationId xmlns:p14="http://schemas.microsoft.com/office/powerpoint/2010/main" val="35911777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73">
      <a:dk1>
        <a:srgbClr val="000000"/>
      </a:dk1>
      <a:lt1>
        <a:sysClr val="window" lastClr="FFFFFF"/>
      </a:lt1>
      <a:dk2>
        <a:srgbClr val="585858"/>
      </a:dk2>
      <a:lt2>
        <a:srgbClr val="E3E3E3"/>
      </a:lt2>
      <a:accent1>
        <a:srgbClr val="E20613"/>
      </a:accent1>
      <a:accent2>
        <a:srgbClr val="A9C038"/>
      </a:accent2>
      <a:accent3>
        <a:srgbClr val="11AEC7"/>
      </a:accent3>
      <a:accent4>
        <a:srgbClr val="F59F26"/>
      </a:accent4>
      <a:accent5>
        <a:srgbClr val="0062A9"/>
      </a:accent5>
      <a:accent6>
        <a:srgbClr val="EB6047"/>
      </a:accent6>
      <a:hlink>
        <a:srgbClr val="8ED9F6"/>
      </a:hlink>
      <a:folHlink>
        <a:srgbClr val="C00000"/>
      </a:folHlink>
    </a:clrScheme>
    <a:fontScheme name="Modern 01">
      <a:majorFont>
        <a:latin typeface="Century Gothic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78455520_Project analysis, from 24Slides_SL_V1.potx" id="{55E7247F-78B2-40DB-9AFE-D4DD42FA8F09}" vid="{22E2FD65-A32D-4798-AF43-CE42F250BDDF}"/>
    </a:ext>
  </a:extLst>
</a:theme>
</file>

<file path=ppt/theme/theme2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61A00BBF-EEBB-4E18-B8CB-F926EAAC48F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FD05317-60D6-4B3A-8545-888496D1A8E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F609EDA-869E-4BE5-AE5D-B898C584B6FF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642</TotalTime>
  <Words>646</Words>
  <Application>Microsoft Office PowerPoint</Application>
  <PresentationFormat>Widescreen</PresentationFormat>
  <Paragraphs>75</Paragraphs>
  <Slides>15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5" baseType="lpstr">
      <vt:lpstr>Arial</vt:lpstr>
      <vt:lpstr>Calibri</vt:lpstr>
      <vt:lpstr>Century Gothic</vt:lpstr>
      <vt:lpstr>Gill Sans MT</vt:lpstr>
      <vt:lpstr>Segoe UI Light</vt:lpstr>
      <vt:lpstr>Sohn</vt:lpstr>
      <vt:lpstr>Sohne</vt:lpstr>
      <vt:lpstr>Söhne</vt:lpstr>
      <vt:lpstr>Office Theme</vt:lpstr>
      <vt:lpstr>Gallery</vt:lpstr>
      <vt:lpstr>Zomato Analysis</vt:lpstr>
      <vt:lpstr>Index</vt:lpstr>
      <vt:lpstr>Overview of Project</vt:lpstr>
      <vt:lpstr>Objectives</vt:lpstr>
      <vt:lpstr>Data Model</vt:lpstr>
      <vt:lpstr>1st KPI And Insights</vt:lpstr>
      <vt:lpstr>2nd KPI And Insights</vt:lpstr>
      <vt:lpstr>3rd KPI And Insights</vt:lpstr>
      <vt:lpstr>4th KPI And Insights</vt:lpstr>
      <vt:lpstr>5th and 6th KPI And Insights </vt:lpstr>
      <vt:lpstr>Custom KPIs</vt:lpstr>
      <vt:lpstr>Custom KPIs</vt:lpstr>
      <vt:lpstr>Dashboard</vt:lpstr>
      <vt:lpstr>Recommendations And Implications</vt:lpstr>
      <vt:lpstr>Thank You!!!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Analysis Presentation</dc:title>
  <dc:creator>Shweta Tapkire</dc:creator>
  <cp:lastModifiedBy>Rushikesh</cp:lastModifiedBy>
  <cp:revision>44</cp:revision>
  <dcterms:created xsi:type="dcterms:W3CDTF">2024-03-20T06:34:06Z</dcterms:created>
  <dcterms:modified xsi:type="dcterms:W3CDTF">2024-03-22T13:12:05Z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